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300" r:id="rId10"/>
    <p:sldId id="301" r:id="rId11"/>
    <p:sldId id="264" r:id="rId12"/>
    <p:sldId id="302"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303" r:id="rId28"/>
    <p:sldId id="280" r:id="rId29"/>
    <p:sldId id="281" r:id="rId30"/>
    <p:sldId id="282" r:id="rId31"/>
    <p:sldId id="283" r:id="rId32"/>
    <p:sldId id="284" r:id="rId33"/>
    <p:sldId id="285" r:id="rId34"/>
    <p:sldId id="286" r:id="rId35"/>
    <p:sldId id="294" r:id="rId36"/>
    <p:sldId id="295" r:id="rId37"/>
    <p:sldId id="296" r:id="rId38"/>
    <p:sldId id="297" r:id="rId39"/>
    <p:sldId id="298" r:id="rId40"/>
    <p:sldId id="299" r:id="rId41"/>
    <p:sldId id="293" r:id="rId42"/>
  </p:sldIdLst>
  <p:sldSz cx="18288000" cy="10287000"/>
  <p:notesSz cx="6858000" cy="9144000"/>
  <p:embeddedFontLst>
    <p:embeddedFont>
      <p:font typeface="Arimo" panose="020B0604020202020204" charset="0"/>
      <p:regular r:id="rId44"/>
    </p:embeddedFont>
    <p:embeddedFont>
      <p:font typeface="Arimo Bold" panose="020B0604020202020204" charset="0"/>
      <p:regular r:id="rId45"/>
    </p:embeddedFont>
    <p:embeddedFont>
      <p:font typeface="Montserrat" panose="00000500000000000000" pitchFamily="2" charset="0"/>
      <p:regular r:id="rId46"/>
      <p:bold r:id="rId47"/>
      <p:italic r:id="rId48"/>
      <p:boldItalic r:id="rId49"/>
    </p:embeddedFont>
    <p:embeddedFont>
      <p:font typeface="Noto Sans" panose="020B0502040504020204" pitchFamily="34" charset="0"/>
      <p:regular r:id="rId50"/>
      <p:bold r:id="rId51"/>
      <p:italic r:id="rId52"/>
      <p:boldItalic r:id="rId53"/>
    </p:embeddedFont>
    <p:embeddedFont>
      <p:font typeface="Noto Sans Bold" panose="020B0802040504020204" pitchFamily="34" charset="0"/>
      <p:regular r:id="rId54"/>
      <p:bold r:id="rId55"/>
    </p:embeddedFont>
    <p:embeddedFont>
      <p:font typeface="Open Sans Condense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4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909" autoAdjust="0"/>
  </p:normalViewPr>
  <p:slideViewPr>
    <p:cSldViewPr>
      <p:cViewPr varScale="1">
        <p:scale>
          <a:sx n="34" d="100"/>
          <a:sy n="34" d="100"/>
        </p:scale>
        <p:origin x="1260" y="1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uturenow.org.au/travel--tourism.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online.fliphtml5.com/nffik/xwgr/#p=1" TargetMode="External"/><Relationship Id="rId4" Type="http://schemas.openxmlformats.org/officeDocument/2006/relationships/hyperlink" Target="https://www.futurenow.org.au/uploads/1/1/1/7/111700763/futurenow_travel_and_tourism_snapshot_2023.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uturenow.org.au/uploads/1/1/1/7/111700763/futurenow_hospitality_snapshot_a_2023.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a.gov.au/government/publications/tourism-wa-western-australia-visitor-economy-strategy-2033#:~:text=The%20WA%20Visitor%20Economy%20Strategy%20%28WAVES%202033%29%20was,people%20in%20its%20unique%20cultures%2C%20communities%2C%20and%20environ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a.gov.au/government/publications/tourism-wa-western-australia-visitor-economy-strategy-2033#:~:text=The%20WA%20Visitor%20Economy%20Strategy%20%28WAVES%202033%29%20was,people%20in%20its%20unique%20cultures%2C%20communities%2C%20and%20environmen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Image: Working Holiday Maker at Perth Wildlife Encounters, Rockingham Credit: Tourism WA Image Library</a:t>
            </a:r>
          </a:p>
          <a:p>
            <a:endParaRPr lang="en-US"/>
          </a:p>
          <a:p>
            <a:r>
              <a:rPr lang="en-US"/>
              <a:t>This presentation has been created as a resource for teachers to share with students. </a:t>
            </a:r>
          </a:p>
          <a:p>
            <a:endParaRPr lang="en-US"/>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Australia's South West Seasonal Tourism and Hospitality Jobs for young people to consider: </a:t>
            </a:r>
          </a:p>
          <a:p>
            <a:r>
              <a:rPr lang="en-US" dirty="0"/>
              <a:t>- Work in hotels, caravan and holiday parks, kitchens, bars, cafes, restaurants in beautiful venues on vineyards, beaches, small towns, forests.</a:t>
            </a:r>
          </a:p>
          <a:p>
            <a:r>
              <a:rPr lang="en-US" dirty="0"/>
              <a:t>- Work in adventure tourism attractions like ziplines, kayak tours, hiking tours on the </a:t>
            </a:r>
            <a:r>
              <a:rPr lang="en-US" dirty="0" err="1"/>
              <a:t>Bibbulmun</a:t>
            </a:r>
            <a:r>
              <a:rPr lang="en-US" dirty="0"/>
              <a:t> Track and Cape to Cape,</a:t>
            </a:r>
          </a:p>
          <a:p>
            <a:endParaRPr lang="en-US" dirty="0"/>
          </a:p>
          <a:p>
            <a:r>
              <a:rPr lang="en-US" dirty="0"/>
              <a:t>Australia’s North West, Golden Outback and Coral Coast Seasonal Tourism and Hospitality Jobs: </a:t>
            </a:r>
          </a:p>
          <a:p>
            <a:r>
              <a:rPr lang="en-US" dirty="0"/>
              <a:t>- Work in hotels, caravan and holiday parks, kitchens, bars, cafes, restaurants in beautiful venues on beaches, gorges, small towns, remote locations</a:t>
            </a:r>
          </a:p>
          <a:p>
            <a:r>
              <a:rPr lang="en-US" dirty="0"/>
              <a:t>- Work in adventure tourism attractions like deckhands and catering on fishing charters, hospitality at </a:t>
            </a:r>
            <a:r>
              <a:rPr lang="en-US" dirty="0" err="1"/>
              <a:t>Karijini</a:t>
            </a:r>
            <a:r>
              <a:rPr lang="en-US" dirty="0"/>
              <a:t> Eco Resort or on a farm station like Wooleen, spend a season as a camel guide in Broome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sure where to go next?</a:t>
            </a:r>
          </a:p>
          <a:p>
            <a:r>
              <a:rPr lang="en-US"/>
              <a:t>Check out Tourism and Hospitality Jobs in Western Australia , WA’s dedicated tourism and hospitality jobs and careers portal. It features live WA job listings, and our School Resources tab has a custom-made WA Tourism and Hospitality Careers Guide and Career Videos to inspire you. Industry Toolkit | Tourism &amp; Hospitality Jobs (westernaustralia.jobs)</a:t>
            </a:r>
          </a:p>
          <a:p>
            <a:endParaRPr lang="en-US"/>
          </a:p>
          <a:p>
            <a:r>
              <a:rPr lang="en-US"/>
              <a:t>Careers Guide &amp; Career Vignettes</a:t>
            </a:r>
          </a:p>
          <a:p>
            <a:r>
              <a:rPr lang="en-US"/>
              <a:t>Help students explore their options with this practical guide to studying and working in the industry. Whatever their interests, there is plenty to inspire your students to take the next step. Workforce Development 2025 Career Guide by Tourism... – Flipsnack</a:t>
            </a:r>
          </a:p>
          <a:p>
            <a:r>
              <a:rPr lang="en-US"/>
              <a:t>View  electronic version, download a copy and order printed copies</a:t>
            </a:r>
          </a:p>
          <a:p>
            <a:r>
              <a:rPr lang="en-US"/>
              <a:t>Watch inspiring career vignettes for young Aboriginal people</a:t>
            </a:r>
          </a:p>
          <a:p>
            <a:r>
              <a:rPr lang="en-US"/>
              <a:t>Bring the industry to life with short, engaging videos featuring real professionals sharing their stories. Ideal for classroom use or career presentations. Aboriginal Tourism &amp; Hospitality Career Profiles – YouTube</a:t>
            </a:r>
          </a:p>
          <a:p>
            <a:r>
              <a:rPr lang="en-US"/>
              <a:t>Watch inspiring videos and copy links for presentations</a:t>
            </a:r>
          </a:p>
          <a:p>
            <a:r>
              <a:rPr lang="en-US"/>
              <a:t>Young People with Disabilities Careers Toolkit</a:t>
            </a:r>
          </a:p>
          <a:p>
            <a:r>
              <a:rPr lang="en-US"/>
              <a:t>See how your students can thrive in a welcoming and diverse industry. Promoting inclusivity in the workforce, the toolkit includes an online quiz. Toolkit | Hospitality Disability Network, Career Quiz | Hospitality Disability Network</a:t>
            </a:r>
          </a:p>
          <a:p>
            <a:endParaRPr lang="en-US"/>
          </a:p>
          <a:p>
            <a:r>
              <a:rPr lang="en-US"/>
              <a:t>Book your free in-school visit</a:t>
            </a:r>
          </a:p>
          <a:p>
            <a:r>
              <a:rPr lang="en-US"/>
              <a:t>Bring the industry into your classroom and invite a passionate professional to share their story.</a:t>
            </a:r>
          </a:p>
          <a:p>
            <a:r>
              <a:rPr lang="en-US"/>
              <a:t>Get students fired up with a live cooking demo and chat with one of the super chefs involved in our Chef Ambassador Program.</a:t>
            </a:r>
          </a:p>
          <a:p>
            <a:r>
              <a:rPr lang="en-US"/>
              <a:t>Give them a taste of other exciting roles in this industry, from marine guide to hotel manager, with our Tourism &amp; Hospitality Careers Program. </a:t>
            </a:r>
          </a:p>
          <a:p>
            <a:r>
              <a:rPr lang="en-US"/>
              <a:t>Both programs are subject to availability. To enquire, email us at workforce@westernaustralia.com</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Note: This slide is background information for teachers only. Please feel free to delete or skip when presenting to students.</a:t>
            </a:r>
          </a:p>
          <a:p>
            <a:endParaRPr lang="en-US"/>
          </a:p>
          <a:p>
            <a:endParaRPr lang="en-US"/>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HDNWA and Tourism Western Australia are at the forefront of promoting disability employment in Western Australia's tourism and hospitality sectors.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Credit: Tourism WA Image Library. </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3306299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Credit: Tourism WA Image Library. </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039485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Credit: Tourism WA Image Library. </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230385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Credit: Tourism WA Image Library. </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312592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Credit: Tourism WA Image Library. </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137144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FFFFFF"/>
                </a:solidFill>
                <a:effectLst/>
                <a:latin typeface="Montserrat" panose="00000500000000000000" pitchFamily="2" charset="0"/>
              </a:rPr>
              <a:t>Top Image: Serving food during a “Swim with Wild Dolphins” boat tour at Perth Wildlife Encounters in Rockingham, WA. Credit: Tourism Western Australia Image Library </a:t>
            </a:r>
          </a:p>
          <a:p>
            <a:pPr algn="l"/>
            <a:r>
              <a:rPr lang="en-US" sz="1200" b="0" i="0" dirty="0">
                <a:solidFill>
                  <a:srgbClr val="FFFFFF"/>
                </a:solidFill>
                <a:effectLst/>
                <a:latin typeface="Montserrat" panose="00000500000000000000" pitchFamily="2" charset="0"/>
              </a:rPr>
              <a:t>Bottom Image: Working with animals and people at Caversham Wildlife Park, WA. Credit: Tourism Western Australia Image Library </a:t>
            </a:r>
          </a:p>
          <a:p>
            <a:pPr algn="l"/>
            <a:endParaRPr lang="en-US" sz="1200" b="0" i="0" dirty="0">
              <a:solidFill>
                <a:srgbClr val="FFFFFF"/>
              </a:solidFill>
              <a:effectLst/>
              <a:latin typeface="Montserrat" panose="00000500000000000000" pitchFamily="2" charset="0"/>
            </a:endParaRPr>
          </a:p>
          <a:p>
            <a:pPr algn="l"/>
            <a:r>
              <a:rPr lang="en-US" sz="1200" b="0" i="0" dirty="0">
                <a:solidFill>
                  <a:srgbClr val="FFFFFF"/>
                </a:solidFill>
                <a:effectLst/>
                <a:latin typeface="Montserrat" panose="00000500000000000000" pitchFamily="2" charset="0"/>
              </a:rPr>
              <a:t>Background information for teachers: </a:t>
            </a:r>
          </a:p>
          <a:p>
            <a:pPr algn="l"/>
            <a:endParaRPr lang="en-US" sz="1200" b="0" i="0" dirty="0">
              <a:solidFill>
                <a:srgbClr val="FFFFFF"/>
              </a:solidFill>
              <a:effectLst/>
              <a:latin typeface="Montserrat" panose="00000500000000000000" pitchFamily="2" charset="0"/>
            </a:endParaRPr>
          </a:p>
          <a:p>
            <a:pPr algn="l"/>
            <a:r>
              <a:rPr lang="en-US" sz="1200" b="1" i="0" dirty="0">
                <a:solidFill>
                  <a:srgbClr val="FFFFFF"/>
                </a:solidFill>
                <a:effectLst/>
                <a:latin typeface="Montserrat" panose="00000500000000000000" pitchFamily="2" charset="0"/>
              </a:rPr>
              <a:t>Travel and Tourism</a:t>
            </a:r>
          </a:p>
          <a:p>
            <a:pPr algn="l"/>
            <a:r>
              <a:rPr lang="en-US" sz="1200" b="0" i="0" dirty="0">
                <a:solidFill>
                  <a:srgbClr val="FFFFFF"/>
                </a:solidFill>
                <a:effectLst/>
                <a:latin typeface="Montserrat" panose="00000500000000000000" pitchFamily="2" charset="0"/>
              </a:rPr>
              <a:t>Tourism involves providing goods and services for people’s leisure and business activities when away from home. </a:t>
            </a:r>
          </a:p>
          <a:p>
            <a:pPr algn="l"/>
            <a:r>
              <a:rPr lang="en-US" sz="1200" b="0" i="0" dirty="0">
                <a:solidFill>
                  <a:srgbClr val="FFFFFF"/>
                </a:solidFill>
                <a:effectLst/>
                <a:latin typeface="Montserrat" panose="00000500000000000000" pitchFamily="2" charset="0"/>
              </a:rPr>
              <a:t>It extends from pre-trip services such as reservations to delivery of tourism products such as tours at the destination.</a:t>
            </a:r>
            <a:br>
              <a:rPr lang="en-US" sz="1200" b="0" i="0" dirty="0">
                <a:solidFill>
                  <a:srgbClr val="FFFFFF"/>
                </a:solidFill>
                <a:effectLst/>
                <a:latin typeface="Montserrat" panose="00000500000000000000" pitchFamily="2" charset="0"/>
              </a:rPr>
            </a:br>
            <a:r>
              <a:rPr lang="en-US" sz="1200" b="0" i="0" dirty="0">
                <a:solidFill>
                  <a:srgbClr val="FFFFFF"/>
                </a:solidFill>
                <a:effectLst/>
                <a:latin typeface="Montserrat" panose="00000500000000000000" pitchFamily="2" charset="0"/>
              </a:rPr>
              <a:t>The Tourism and Travel industry typically comprises a workforce across travel agents, tour guides, adventure tour guides, visitor information </a:t>
            </a:r>
            <a:r>
              <a:rPr lang="en-US" sz="1200" b="0" i="0" dirty="0" err="1">
                <a:solidFill>
                  <a:srgbClr val="FFFFFF"/>
                </a:solidFill>
                <a:effectLst/>
                <a:latin typeface="Montserrat" panose="00000500000000000000" pitchFamily="2" charset="0"/>
              </a:rPr>
              <a:t>centres</a:t>
            </a:r>
            <a:r>
              <a:rPr lang="en-US" sz="1200" b="0" i="0" dirty="0">
                <a:solidFill>
                  <a:srgbClr val="FFFFFF"/>
                </a:solidFill>
                <a:effectLst/>
                <a:latin typeface="Montserrat" panose="00000500000000000000" pitchFamily="2" charset="0"/>
              </a:rPr>
              <a:t>, tourist attractions and cultural tourism operators.</a:t>
            </a:r>
            <a:br>
              <a:rPr lang="en-US" sz="1200" b="0" i="0" dirty="0">
                <a:solidFill>
                  <a:srgbClr val="FFFFFF"/>
                </a:solidFill>
                <a:effectLst/>
                <a:latin typeface="Montserrat" panose="00000500000000000000" pitchFamily="2" charset="0"/>
              </a:rPr>
            </a:br>
            <a:r>
              <a:rPr lang="en-US" sz="1200" b="0" i="0" dirty="0">
                <a:solidFill>
                  <a:srgbClr val="FFFFFF"/>
                </a:solidFill>
                <a:effectLst/>
                <a:latin typeface="Montserrat" panose="00000500000000000000" pitchFamily="2" charset="0"/>
              </a:rPr>
              <a:t>Tourism is also the umbrella term for a vast range of associated sectors spanning accommodation, food and beverage services, conferences and events, transport (including cruise shipping, aviation, car hire, sightseeing transport), retail, sport and recreation services (including stadia and other sporting venues), International Education and the Cultural sectors.  </a:t>
            </a:r>
            <a:br>
              <a:rPr lang="en-US" sz="1200" dirty="0"/>
            </a:br>
            <a:r>
              <a:rPr lang="en-US" sz="1200" dirty="0"/>
              <a:t>Reference: </a:t>
            </a:r>
            <a:r>
              <a:rPr lang="en-US" dirty="0">
                <a:hlinkClick r:id="rId3"/>
              </a:rPr>
              <a:t>Travel &amp; Tourism - </a:t>
            </a:r>
            <a:r>
              <a:rPr lang="en-US" dirty="0" err="1">
                <a:hlinkClick r:id="rId3"/>
              </a:rPr>
              <a:t>FutureNow</a:t>
            </a:r>
            <a:r>
              <a:rPr lang="en-US" dirty="0">
                <a:hlinkClick r:id="rId3"/>
              </a:rPr>
              <a:t> – Creative and Leisure Industries Training Council Inc</a:t>
            </a:r>
            <a:endParaRPr lang="en-US" dirty="0"/>
          </a:p>
          <a:p>
            <a:pPr algn="l"/>
            <a:r>
              <a:rPr lang="en-US" b="1" dirty="0"/>
              <a:t>Industry snapshot: </a:t>
            </a:r>
            <a:r>
              <a:rPr lang="en-US" dirty="0">
                <a:hlinkClick r:id="rId4"/>
              </a:rPr>
              <a:t>futurenow_travel_and_tourism_snapshot_2023.pdf</a:t>
            </a:r>
            <a:endParaRPr lang="en-US" dirty="0"/>
          </a:p>
          <a:p>
            <a:endParaRPr lang="en-US" sz="800" b="0" i="0" u="none" strike="noStrike" kern="1200" baseline="0" dirty="0">
              <a:solidFill>
                <a:schemeClr val="tx1"/>
              </a:solidFill>
              <a:latin typeface="+mn-lt"/>
              <a:ea typeface="+mn-ea"/>
              <a:cs typeface="+mn-cs"/>
            </a:endParaRPr>
          </a:p>
          <a:p>
            <a:endParaRPr lang="en-US" sz="800" b="1" i="0" u="none" strike="noStrike" kern="1200" baseline="0" dirty="0">
              <a:solidFill>
                <a:schemeClr val="tx1"/>
              </a:solidFill>
              <a:latin typeface="+mn-lt"/>
              <a:ea typeface="+mn-ea"/>
              <a:cs typeface="+mn-cs"/>
            </a:endParaRPr>
          </a:p>
          <a:p>
            <a:r>
              <a:rPr lang="en-US" sz="800" b="1" i="0" u="none" strike="noStrike" kern="1200" baseline="0" dirty="0">
                <a:solidFill>
                  <a:schemeClr val="tx1"/>
                </a:solidFill>
                <a:latin typeface="+mn-lt"/>
                <a:ea typeface="+mn-ea"/>
                <a:cs typeface="+mn-cs"/>
              </a:rPr>
              <a:t>The Future of Tourism Demand: </a:t>
            </a:r>
            <a:r>
              <a:rPr lang="en-AU" dirty="0">
                <a:hlinkClick r:id="rId5"/>
              </a:rPr>
              <a:t>tourism-australia-future-of-demand-market-snapshots-v2</a:t>
            </a:r>
            <a:endParaRPr lang="en-US" sz="800" b="1" i="0" u="none" strike="noStrike" kern="1200" baseline="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456916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Credit: Tourism WA Image Library. </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3883160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sz="800" b="0" i="0" u="none" strike="noStrike" kern="1200" baseline="0" dirty="0">
                <a:solidFill>
                  <a:schemeClr val="tx1"/>
                </a:solidFill>
                <a:latin typeface="+mn-lt"/>
                <a:ea typeface="+mn-ea"/>
                <a:cs typeface="+mn-cs"/>
              </a:rPr>
              <a:t>Top image: </a:t>
            </a:r>
            <a:r>
              <a:rPr lang="en-AU" sz="1200" b="0" i="0" kern="1200" dirty="0">
                <a:solidFill>
                  <a:schemeClr val="tx1"/>
                </a:solidFill>
                <a:effectLst/>
                <a:latin typeface="+mn-lt"/>
                <a:ea typeface="+mn-ea"/>
                <a:cs typeface="+mn-cs"/>
              </a:rPr>
              <a:t>Cable Beach Club, Broome </a:t>
            </a:r>
            <a:r>
              <a:rPr lang="en-US" sz="800" b="0" i="0" dirty="0">
                <a:solidFill>
                  <a:srgbClr val="FFFFFF"/>
                </a:solidFill>
                <a:effectLst/>
                <a:latin typeface="Montserrat" panose="00000500000000000000" pitchFamily="2" charset="0"/>
              </a:rPr>
              <a:t>WA. Credit: Tourism Western Australia Image Library </a:t>
            </a:r>
          </a:p>
          <a:p>
            <a:endParaRPr lang="en-US" sz="800" b="1"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effectLst/>
                <a:latin typeface="+mn-lt"/>
                <a:ea typeface="+mn-ea"/>
                <a:cs typeface="+mn-cs"/>
              </a:rPr>
              <a:t>Bottom Image: </a:t>
            </a:r>
            <a:r>
              <a:rPr lang="en-US" sz="1200" b="0" i="0" kern="1200" dirty="0" err="1">
                <a:solidFill>
                  <a:schemeClr val="tx1"/>
                </a:solidFill>
                <a:effectLst/>
                <a:latin typeface="+mn-lt"/>
                <a:ea typeface="+mn-ea"/>
                <a:cs typeface="+mn-cs"/>
              </a:rPr>
              <a:t>Mantarays</a:t>
            </a:r>
            <a:r>
              <a:rPr lang="en-US" sz="1200" b="0" i="0" kern="1200" dirty="0">
                <a:solidFill>
                  <a:schemeClr val="tx1"/>
                </a:solidFill>
                <a:effectLst/>
                <a:latin typeface="+mn-lt"/>
                <a:ea typeface="+mn-ea"/>
                <a:cs typeface="+mn-cs"/>
              </a:rPr>
              <a:t> Ningaloo Beach Resort, Exmouth </a:t>
            </a:r>
            <a:r>
              <a:rPr lang="en-US" sz="1200" b="0" i="0" dirty="0">
                <a:solidFill>
                  <a:srgbClr val="FFFFFF"/>
                </a:solidFill>
                <a:effectLst/>
                <a:latin typeface="Montserrat" panose="00000500000000000000" pitchFamily="2" charset="0"/>
              </a:rPr>
              <a:t>WA. Credit: Tourism Western Australia Image Library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Note for teachers.</a:t>
            </a:r>
            <a:endParaRPr lang="en-US" sz="800" b="1" i="0" u="none" strike="noStrike" kern="1200" baseline="0" dirty="0">
              <a:solidFill>
                <a:schemeClr val="tx1"/>
              </a:solidFill>
              <a:latin typeface="+mn-lt"/>
              <a:ea typeface="+mn-ea"/>
              <a:cs typeface="+mn-cs"/>
            </a:endParaRPr>
          </a:p>
          <a:p>
            <a:r>
              <a:rPr lang="en-US" sz="800" b="1" i="0" u="none" strike="noStrike" kern="1200" baseline="0" dirty="0">
                <a:solidFill>
                  <a:schemeClr val="tx1"/>
                </a:solidFill>
                <a:latin typeface="+mn-lt"/>
                <a:ea typeface="+mn-ea"/>
                <a:cs typeface="+mn-cs"/>
              </a:rPr>
              <a:t>Hospitality</a:t>
            </a:r>
          </a:p>
          <a:p>
            <a:r>
              <a:rPr lang="en-US" dirty="0"/>
              <a:t>The Hospitality Industry encompasses a broad group of workers that provide service to customers primarily in the Food &amp; Beverage and Accommodation sectors. Workers in hospitality are the creators of memorable customer experiences in public social spaces, or providers of sustenance for people in aged care, childcare, and hospitals; students in the education sector; and workers in the resources sector. Workers engaged in the Accommodation sector provide services to visitors in hotels, serviced apartments, resorts and caravan parks, as well as for workers in the resources sector.</a:t>
            </a:r>
          </a:p>
          <a:p>
            <a:r>
              <a:rPr lang="en-US" sz="800" b="1" i="0" u="none" strike="noStrike" kern="1200" baseline="0" dirty="0">
                <a:solidFill>
                  <a:schemeClr val="tx1"/>
                </a:solidFill>
                <a:latin typeface="+mn-lt"/>
                <a:ea typeface="+mn-ea"/>
                <a:cs typeface="+mn-cs"/>
              </a:rPr>
              <a:t>Industry snapshot: </a:t>
            </a:r>
            <a:r>
              <a:rPr lang="en-US" dirty="0">
                <a:hlinkClick r:id="rId3"/>
              </a:rPr>
              <a:t>futurenow_hospitality_snapshot_a_2023.pdf</a:t>
            </a:r>
            <a:endParaRPr lang="en-US" dirty="0"/>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875185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2023-24, there were 120,100 tourism filled jobs, a growth of 5 per cent on 2022-23. (Tourism Satellite Report)</a:t>
            </a:r>
          </a:p>
          <a:p>
            <a:r>
              <a:rPr lang="en-US" dirty="0"/>
              <a:t>In 2023-2024, visitor spend in WA was $15.9 Bil value (Gross State Product) – this is direct and indirect spending. </a:t>
            </a:r>
          </a:p>
          <a:p>
            <a:r>
              <a:rPr lang="en-US" dirty="0"/>
              <a:t>Aspirational goal for visitor spend to grow to $25 billion per annum by 2033. </a:t>
            </a:r>
          </a:p>
          <a:p>
            <a:r>
              <a:rPr lang="en-US" dirty="0"/>
              <a:t>More spend, more infrastructure, more opportunities, more jobs.</a:t>
            </a:r>
          </a:p>
          <a:p>
            <a:r>
              <a:rPr lang="en-US" dirty="0"/>
              <a:t>The State Government   has a 10-year road map for the future of the state’s visitor economy.</a:t>
            </a:r>
          </a:p>
          <a:p>
            <a:r>
              <a:rPr lang="en-US" dirty="0"/>
              <a:t>The Western Australia Visitor Economy Strategy 2033  (WAVES) outlines a vision for Western Australia ‘to be </a:t>
            </a:r>
            <a:r>
              <a:rPr lang="en-US" dirty="0" err="1"/>
              <a:t>recognised</a:t>
            </a:r>
            <a:r>
              <a:rPr lang="en-US" dirty="0"/>
              <a:t> as a world-class destination that immerses people in its unique cultures, communities, and environment’.  </a:t>
            </a:r>
          </a:p>
          <a:p>
            <a:endParaRPr lang="en-US" dirty="0"/>
          </a:p>
          <a:p>
            <a:endParaRPr lang="en-US" dirty="0"/>
          </a:p>
          <a:p>
            <a:r>
              <a:rPr lang="en-US" dirty="0"/>
              <a:t>Infographic from: Economic benefits – ART (regionaltourism.com.au)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52390" marR="0" lvl="0" indent="0" algn="l" defTabSz="914400" rtl="0" eaLnBrk="1" fontAlgn="auto" latinLnBrk="0" hangingPunct="1">
              <a:lnSpc>
                <a:spcPct val="90000"/>
              </a:lnSpc>
              <a:spcBef>
                <a:spcPts val="0"/>
              </a:spcBef>
              <a:spcAft>
                <a:spcPts val="600"/>
              </a:spcAft>
              <a:buClr>
                <a:schemeClr val="accent2"/>
              </a:buClr>
              <a:buSzTx/>
              <a:buFontTx/>
              <a:buNone/>
              <a:tabLst/>
              <a:defRPr/>
            </a:pPr>
            <a:r>
              <a:rPr lang="en-US" sz="900" dirty="0"/>
              <a:t>In 2023-2024 there was </a:t>
            </a:r>
            <a:r>
              <a:rPr lang="en-AU" sz="1200" b="1" i="0" kern="1200" cap="all" dirty="0">
                <a:solidFill>
                  <a:schemeClr val="tx1"/>
                </a:solidFill>
                <a:effectLst/>
                <a:latin typeface="+mn-lt"/>
                <a:ea typeface="+mn-ea"/>
                <a:cs typeface="+mn-cs"/>
              </a:rPr>
              <a:t>$15.9 Bil value (Gross State Product)</a:t>
            </a:r>
            <a:endParaRPr lang="en-US" sz="900" dirty="0"/>
          </a:p>
          <a:p>
            <a:pPr marL="152390" defTabSz="914400">
              <a:lnSpc>
                <a:spcPct val="90000"/>
              </a:lnSpc>
              <a:spcAft>
                <a:spcPts val="600"/>
              </a:spcAft>
              <a:buClr>
                <a:schemeClr val="accent2"/>
              </a:buClr>
              <a:defRPr/>
            </a:pPr>
            <a:r>
              <a:rPr kumimoji="0" lang="en-US" sz="1200" b="0" i="0" u="none" strike="noStrike" cap="none" spc="0" normalizeH="0" baseline="0" noProof="0" dirty="0">
                <a:ln>
                  <a:noFill/>
                </a:ln>
                <a:effectLst/>
                <a:uLnTx/>
                <a:uFillTx/>
                <a:latin typeface="Clash Display" pitchFamily="50" charset="0"/>
              </a:rPr>
              <a:t>Aspirational goal for </a:t>
            </a:r>
            <a:r>
              <a:rPr kumimoji="0" lang="en-US" sz="1200" b="0" i="0" u="sng" strike="noStrike" cap="none" spc="0" normalizeH="0" baseline="0" noProof="0" dirty="0">
                <a:ln>
                  <a:noFill/>
                </a:ln>
                <a:effectLst/>
                <a:uLnTx/>
                <a:uFillTx/>
                <a:latin typeface="Clash Display" pitchFamily="50" charset="0"/>
              </a:rPr>
              <a:t>visitor spend </a:t>
            </a:r>
            <a:r>
              <a:rPr kumimoji="0" lang="en-US" sz="1200" b="0" i="0" u="none" strike="noStrike" cap="none" spc="0" normalizeH="0" baseline="0" noProof="0" dirty="0">
                <a:ln>
                  <a:noFill/>
                </a:ln>
                <a:effectLst/>
                <a:uLnTx/>
                <a:uFillTx/>
                <a:latin typeface="Clash Display" pitchFamily="50" charset="0"/>
              </a:rPr>
              <a:t>to grow to $25 billion per annum by 2033. </a:t>
            </a:r>
          </a:p>
          <a:p>
            <a:pPr marL="152390" defTabSz="914400">
              <a:lnSpc>
                <a:spcPct val="90000"/>
              </a:lnSpc>
              <a:spcAft>
                <a:spcPts val="600"/>
              </a:spcAft>
              <a:buClr>
                <a:schemeClr val="accent2"/>
              </a:buClr>
              <a:defRPr/>
            </a:pPr>
            <a:r>
              <a:rPr kumimoji="0" lang="en-US" sz="1200" b="0" i="0" u="none" strike="noStrike" cap="none" spc="0" normalizeH="0" baseline="0" noProof="0" dirty="0">
                <a:ln>
                  <a:noFill/>
                </a:ln>
                <a:effectLst/>
                <a:uLnTx/>
                <a:uFillTx/>
                <a:latin typeface="Clash Display" pitchFamily="50" charset="0"/>
              </a:rPr>
              <a:t>More spend, more infrastructure, more opportunities, more jobs.</a:t>
            </a:r>
            <a:endParaRPr lang="en-US" sz="1200" dirty="0">
              <a:latin typeface="Clash Display" pitchFamily="50" charset="0"/>
            </a:endParaRPr>
          </a:p>
          <a:p>
            <a:pPr marL="152390" defTabSz="914400">
              <a:lnSpc>
                <a:spcPct val="90000"/>
              </a:lnSpc>
              <a:spcAft>
                <a:spcPts val="600"/>
              </a:spcAft>
              <a:buClr>
                <a:schemeClr val="accent2"/>
              </a:buClr>
              <a:defRPr/>
            </a:pPr>
            <a:r>
              <a:rPr lang="en-US" sz="1200" dirty="0">
                <a:latin typeface="Clash Display" pitchFamily="50" charset="0"/>
              </a:rPr>
              <a:t>The State Government   has a 10-year road map for the future of the state’s visitor economy.</a:t>
            </a:r>
          </a:p>
          <a:p>
            <a:pPr marL="152390" defTabSz="914400">
              <a:lnSpc>
                <a:spcPct val="90000"/>
              </a:lnSpc>
              <a:spcAft>
                <a:spcPts val="600"/>
              </a:spcAft>
              <a:buClr>
                <a:schemeClr val="accent2"/>
              </a:buClr>
              <a:defRPr/>
            </a:pPr>
            <a:r>
              <a:rPr lang="en-US" sz="1200" dirty="0">
                <a:latin typeface="Clash Display" pitchFamily="50" charset="0"/>
              </a:rPr>
              <a:t>The Western Australia Visitor Economy Strategy 2033  (WAVES) outlines a vision for Western Australia ‘to be </a:t>
            </a:r>
            <a:r>
              <a:rPr lang="en-US" sz="1200" dirty="0" err="1">
                <a:latin typeface="Clash Display" pitchFamily="50" charset="0"/>
              </a:rPr>
              <a:t>recognised</a:t>
            </a:r>
            <a:r>
              <a:rPr lang="en-US" sz="1200" dirty="0">
                <a:latin typeface="Clash Display" pitchFamily="50" charset="0"/>
              </a:rPr>
              <a:t> as a world-class destination that immerses people in its unique cultures, communities, and environment’.  </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Read more about the WA Visitor Economy Strategy here: </a:t>
            </a:r>
            <a:r>
              <a:rPr lang="en-US" dirty="0">
                <a:hlinkClick r:id="rId3"/>
              </a:rPr>
              <a:t>Tourism WA: Western Australia Visitor Economy Strategy 2033</a:t>
            </a:r>
            <a:endParaRPr lang="en-US" sz="1200" b="1" i="0" u="none" strike="noStrike" kern="1200" baseline="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85732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52390" marR="0" lvl="0" indent="0" algn="l" defTabSz="914400" rtl="0" eaLnBrk="1" fontAlgn="auto" latinLnBrk="0" hangingPunct="1">
              <a:lnSpc>
                <a:spcPct val="90000"/>
              </a:lnSpc>
              <a:spcBef>
                <a:spcPts val="0"/>
              </a:spcBef>
              <a:spcAft>
                <a:spcPts val="600"/>
              </a:spcAft>
              <a:buClr>
                <a:schemeClr val="accent2"/>
              </a:buClr>
              <a:buSzTx/>
              <a:buFontTx/>
              <a:buNone/>
              <a:tabLst/>
              <a:defRPr/>
            </a:pPr>
            <a:r>
              <a:rPr lang="en-US" sz="900" dirty="0"/>
              <a:t>In 2023-2024 there was </a:t>
            </a:r>
            <a:r>
              <a:rPr lang="en-AU" sz="1200" b="1" i="0" kern="1200" cap="all" dirty="0">
                <a:solidFill>
                  <a:schemeClr val="tx1"/>
                </a:solidFill>
                <a:effectLst/>
                <a:latin typeface="+mn-lt"/>
                <a:ea typeface="+mn-ea"/>
                <a:cs typeface="+mn-cs"/>
              </a:rPr>
              <a:t>$15.9 Bil value (Gross State Product)</a:t>
            </a:r>
            <a:endParaRPr lang="en-US" sz="900" dirty="0"/>
          </a:p>
          <a:p>
            <a:pPr marL="152390" defTabSz="914400">
              <a:lnSpc>
                <a:spcPct val="90000"/>
              </a:lnSpc>
              <a:spcAft>
                <a:spcPts val="600"/>
              </a:spcAft>
              <a:buClr>
                <a:schemeClr val="accent2"/>
              </a:buClr>
              <a:defRPr/>
            </a:pPr>
            <a:r>
              <a:rPr kumimoji="0" lang="en-US" sz="1200" b="0" i="0" u="none" strike="noStrike" cap="none" spc="0" normalizeH="0" baseline="0" noProof="0" dirty="0">
                <a:ln>
                  <a:noFill/>
                </a:ln>
                <a:effectLst/>
                <a:uLnTx/>
                <a:uFillTx/>
                <a:latin typeface="Clash Display" pitchFamily="50" charset="0"/>
              </a:rPr>
              <a:t>Aspirational goal for </a:t>
            </a:r>
            <a:r>
              <a:rPr kumimoji="0" lang="en-US" sz="1200" b="0" i="0" u="sng" strike="noStrike" cap="none" spc="0" normalizeH="0" baseline="0" noProof="0" dirty="0">
                <a:ln>
                  <a:noFill/>
                </a:ln>
                <a:effectLst/>
                <a:uLnTx/>
                <a:uFillTx/>
                <a:latin typeface="Clash Display" pitchFamily="50" charset="0"/>
              </a:rPr>
              <a:t>visitor spend </a:t>
            </a:r>
            <a:r>
              <a:rPr kumimoji="0" lang="en-US" sz="1200" b="0" i="0" u="none" strike="noStrike" cap="none" spc="0" normalizeH="0" baseline="0" noProof="0" dirty="0">
                <a:ln>
                  <a:noFill/>
                </a:ln>
                <a:effectLst/>
                <a:uLnTx/>
                <a:uFillTx/>
                <a:latin typeface="Clash Display" pitchFamily="50" charset="0"/>
              </a:rPr>
              <a:t>to grow to $25 billion per annum by 2033. </a:t>
            </a:r>
          </a:p>
          <a:p>
            <a:pPr marL="152390" defTabSz="914400">
              <a:lnSpc>
                <a:spcPct val="90000"/>
              </a:lnSpc>
              <a:spcAft>
                <a:spcPts val="600"/>
              </a:spcAft>
              <a:buClr>
                <a:schemeClr val="accent2"/>
              </a:buClr>
              <a:defRPr/>
            </a:pPr>
            <a:r>
              <a:rPr kumimoji="0" lang="en-US" sz="1200" b="0" i="0" u="none" strike="noStrike" cap="none" spc="0" normalizeH="0" baseline="0" noProof="0" dirty="0">
                <a:ln>
                  <a:noFill/>
                </a:ln>
                <a:effectLst/>
                <a:uLnTx/>
                <a:uFillTx/>
                <a:latin typeface="Clash Display" pitchFamily="50" charset="0"/>
              </a:rPr>
              <a:t>More spend, more infrastructure, more opportunities, more jobs.</a:t>
            </a:r>
            <a:endParaRPr lang="en-US" sz="1200" dirty="0">
              <a:latin typeface="Clash Display" pitchFamily="50" charset="0"/>
            </a:endParaRPr>
          </a:p>
          <a:p>
            <a:pPr marL="152390" defTabSz="914400">
              <a:lnSpc>
                <a:spcPct val="90000"/>
              </a:lnSpc>
              <a:spcAft>
                <a:spcPts val="600"/>
              </a:spcAft>
              <a:buClr>
                <a:schemeClr val="accent2"/>
              </a:buClr>
              <a:defRPr/>
            </a:pPr>
            <a:r>
              <a:rPr lang="en-US" sz="1200" dirty="0">
                <a:latin typeface="Clash Display" pitchFamily="50" charset="0"/>
              </a:rPr>
              <a:t>The State Government   has a 10-year road map for the future of the state’s visitor economy.</a:t>
            </a:r>
          </a:p>
          <a:p>
            <a:pPr marL="152390" defTabSz="914400">
              <a:lnSpc>
                <a:spcPct val="90000"/>
              </a:lnSpc>
              <a:spcAft>
                <a:spcPts val="600"/>
              </a:spcAft>
              <a:buClr>
                <a:schemeClr val="accent2"/>
              </a:buClr>
              <a:defRPr/>
            </a:pPr>
            <a:r>
              <a:rPr lang="en-US" sz="1200" dirty="0">
                <a:latin typeface="Clash Display" pitchFamily="50" charset="0"/>
              </a:rPr>
              <a:t>The Western Australia Visitor Economy Strategy 2033  (WAVES) outlines a vision for Western Australia ‘to be </a:t>
            </a:r>
            <a:r>
              <a:rPr lang="en-US" sz="1200" dirty="0" err="1">
                <a:latin typeface="Clash Display" pitchFamily="50" charset="0"/>
              </a:rPr>
              <a:t>recognised</a:t>
            </a:r>
            <a:r>
              <a:rPr lang="en-US" sz="1200" dirty="0">
                <a:latin typeface="Clash Display" pitchFamily="50" charset="0"/>
              </a:rPr>
              <a:t> as a world-class destination that immerses people in its unique cultures, communities, and environment’.  </a:t>
            </a:r>
          </a:p>
          <a:p>
            <a:pPr marL="0" indent="0">
              <a:buFont typeface="Arial" panose="020B0604020202020204" pitchFamily="34" charset="0"/>
              <a:buNone/>
            </a:pPr>
            <a:endParaRPr lang="en-US" sz="1200" b="1"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Read more about the WA Visitor Economy Strategy here: </a:t>
            </a:r>
            <a:r>
              <a:rPr lang="en-US" dirty="0">
                <a:hlinkClick r:id="rId3"/>
              </a:rPr>
              <a:t>Tourism WA: Western Australia Visitor Economy Strategy 2033</a:t>
            </a:r>
            <a:endParaRPr lang="en-US" sz="1200" b="1" i="0" u="none" strike="noStrike" kern="1200" baseline="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53752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See Western Australia’s Tourism and Hospitality industry in full swing - Press Play to watch a 90 second video. Credit: Tourism WA Image Library. </a:t>
            </a:r>
          </a:p>
          <a:p>
            <a:endParaRPr lang="en-US" dirty="0"/>
          </a:p>
          <a:p>
            <a:endParaRPr lang="en-US" dirty="0"/>
          </a:p>
          <a:p>
            <a:r>
              <a:rPr lang="en-US" dirty="0"/>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Reference: 2023 Jobs and Skills Australia The Skills Priority List (SPL) - https://jobsandskills.gov.au/data/skills-priority-list</a:t>
            </a:r>
          </a:p>
          <a:p>
            <a:endParaRPr lang="en-US" dirty="0"/>
          </a:p>
          <a:p>
            <a:r>
              <a:rPr lang="en-US" dirty="0"/>
              <a:t>Click play on the video to be inspired by from Dom and apprentice chef at the State Buildings.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just some of the perks you’ll discover when you step into the wonderful world of tourism and hospitality:</a:t>
            </a:r>
          </a:p>
          <a:p>
            <a:r>
              <a:rPr lang="en-US"/>
              <a:t>1. FLEXIBLE HOURS</a:t>
            </a:r>
          </a:p>
          <a:p>
            <a:r>
              <a:rPr lang="en-US"/>
              <a:t>Are you a student or parent? Perhaps you’re a night owl? The tourism and hospitality industry offers great flexibility in working hours for those seeking a better work/life balance. It’s not uncommon for businesses to operate 24 hours, seven days a week, so there are so many options to suit your circumstances and lifestyle.</a:t>
            </a:r>
          </a:p>
          <a:p>
            <a:r>
              <a:rPr lang="en-US"/>
              <a:t>2. PEOPLE POWER</a:t>
            </a:r>
          </a:p>
          <a:p>
            <a:r>
              <a:rPr lang="en-US"/>
              <a:t>The tourism and hospitality industry attracts people from all over the world, whether as guests, patrons or employees. You’ll interact with a diverse range of people from different cultures, gender and age, increase your understanding of others and use those skills to solve problems, thus enhancing future job prospects. And each day will bring new ideas and opportunities.</a:t>
            </a:r>
          </a:p>
          <a:p>
            <a:r>
              <a:rPr lang="en-US"/>
              <a:t>3. GREAT START</a:t>
            </a:r>
          </a:p>
          <a:p>
            <a:r>
              <a:rPr lang="en-US"/>
              <a:t>No experience? No worries! Many employers are more concerned about the kind of attitude you have because the jobs are customer facing or rely on teamwork. You can learn on the job from the best. </a:t>
            </a:r>
          </a:p>
          <a:p>
            <a:r>
              <a:rPr lang="en-US"/>
              <a:t>4. SUPER SKILLS</a:t>
            </a:r>
          </a:p>
          <a:p>
            <a:r>
              <a:rPr lang="en-US"/>
              <a:t>Not only will you learn skills to further progress in the industry, but you can also develop skills to apply in your personal life. Want to know how to manage your time better? Make small talk with ease? Create fancy cocktails? The WA tourism and hospitality industry is full of experts who can help you develop in so many ways. </a:t>
            </a:r>
          </a:p>
          <a:p>
            <a:r>
              <a:rPr lang="en-US"/>
              <a:t>5. EXTRA PERKS</a:t>
            </a:r>
          </a:p>
          <a:p>
            <a:r>
              <a:rPr lang="en-US"/>
              <a:t>There can be other rewards besides your weekly wage. Some employers offer staff discounts at their venue and affiliated venues. Many local pubs, restaurants and hotels also offer generous ‘hospo’ (hospitality) rates, or take advantage of industry rates offered by tour companies and accommodation providers to the local WA tourism and hospitality community. Some of the best benefits are the contacts you make along the way, which can lead to your next adventure.</a:t>
            </a:r>
          </a:p>
          <a:p>
            <a:r>
              <a:rPr lang="en-US"/>
              <a:t>6. ENDLESS OPPORTUNITIES</a:t>
            </a:r>
          </a:p>
          <a:p>
            <a:r>
              <a:rPr lang="en-US"/>
              <a:t>How would you like a career in an industry that employs almost one million people in more than 300,000 businesses across Australia? Tourism and hospitality can take you around the country and the world. Where will your adventure in the tourism and hospitality industry take you?</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hyperlink" Target="mailto:perthjsc@nmtafe.wa.edu.au" TargetMode="Externa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watch?v=XugisR1bNzE" TargetMode="External"/><Relationship Id="rId5" Type="http://schemas.openxmlformats.org/officeDocument/2006/relationships/image" Target="../media/image97.jpe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watch?v=fFhQsLMPwxU" TargetMode="External"/><Relationship Id="rId5" Type="http://schemas.openxmlformats.org/officeDocument/2006/relationships/image" Target="../media/image97.jpe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watch?v=ibm6kQAIuuY" TargetMode="Externa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hyperlink" Target="https://youtu.be/ibm6kQAIuuY"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watch?v=BR1DoKyAIfQ" TargetMode="Externa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hyperlink" Target="https://youtu.be/ibm6kQAIuuY"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watch?v=1KEtPITbp0o" TargetMode="Externa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hyperlink" Target="https://youtu.be/ibm6kQAIuuY"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watch?v=FOF0WZI8xmM" TargetMode="Externa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hyperlink" Target="https://youtu.be/ibm6kQAIuu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assets-us-01.kc-usercontent.com/53c284ed-8b6d-0077-d7d1-762b0c10baee/61a7f883-cdc2-4356-9e18-82d60b003a2b/State%20Tourism%20State%20Satellite%20Account%202023-24.pdf" TargetMode="Externa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p90_9BPdrWs?feature=oembed" TargetMode="Externa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e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000" b="-9000"/>
            </a:stretch>
          </a:blipFill>
        </p:spPr>
        <p:txBody>
          <a:bodyPr/>
          <a:lstStyle/>
          <a:p>
            <a:endParaRPr lang="en-AU"/>
          </a:p>
        </p:txBody>
      </p:sp>
      <p:sp>
        <p:nvSpPr>
          <p:cNvPr id="3" name="TextBox 3"/>
          <p:cNvSpPr txBox="1"/>
          <p:nvPr/>
        </p:nvSpPr>
        <p:spPr>
          <a:xfrm>
            <a:off x="982828" y="694687"/>
            <a:ext cx="16724671" cy="3030188"/>
          </a:xfrm>
          <a:prstGeom prst="rect">
            <a:avLst/>
          </a:prstGeom>
        </p:spPr>
        <p:txBody>
          <a:bodyPr lIns="0" tIns="0" rIns="0" bIns="0" rtlCol="0" anchor="t">
            <a:spAutoFit/>
          </a:bodyPr>
          <a:lstStyle/>
          <a:p>
            <a:pPr algn="ctr">
              <a:lnSpc>
                <a:spcPts val="9720"/>
              </a:lnSpc>
            </a:pPr>
            <a:r>
              <a:rPr lang="en-US" sz="8100" spc="1200" dirty="0">
                <a:solidFill>
                  <a:srgbClr val="FFF7F8"/>
                </a:solidFill>
                <a:latin typeface="Arimo"/>
                <a:ea typeface="Arimo"/>
                <a:cs typeface="Arimo"/>
                <a:sym typeface="Arimo"/>
              </a:rPr>
              <a:t>TOURISM &amp; HOSPITALITY </a:t>
            </a:r>
          </a:p>
          <a:p>
            <a:pPr algn="ctr">
              <a:lnSpc>
                <a:spcPts val="9720"/>
              </a:lnSpc>
            </a:pPr>
            <a:r>
              <a:rPr lang="en-US" sz="8100" spc="1200" dirty="0">
                <a:solidFill>
                  <a:srgbClr val="FFF7F8"/>
                </a:solidFill>
                <a:latin typeface="Arimo"/>
                <a:ea typeface="Arimo"/>
                <a:cs typeface="Arimo"/>
                <a:sym typeface="Arimo"/>
              </a:rPr>
              <a:t>CAREERS PRESENTATION </a:t>
            </a:r>
          </a:p>
        </p:txBody>
      </p:sp>
      <p:sp>
        <p:nvSpPr>
          <p:cNvPr id="4" name="TextBox 4"/>
          <p:cNvSpPr txBox="1"/>
          <p:nvPr/>
        </p:nvSpPr>
        <p:spPr>
          <a:xfrm>
            <a:off x="-3" y="3227289"/>
            <a:ext cx="18288000" cy="414155"/>
          </a:xfrm>
          <a:prstGeom prst="rect">
            <a:avLst/>
          </a:prstGeom>
        </p:spPr>
        <p:txBody>
          <a:bodyPr lIns="0" tIns="0" rIns="0" bIns="0" rtlCol="0" anchor="t">
            <a:spAutoFit/>
          </a:bodyPr>
          <a:lstStyle/>
          <a:p>
            <a:pPr algn="ctr">
              <a:lnSpc>
                <a:spcPts val="3024"/>
              </a:lnSpc>
            </a:pPr>
            <a:r>
              <a:rPr lang="en-US" sz="2800" b="1" spc="1200">
                <a:solidFill>
                  <a:srgbClr val="FFFFFF"/>
                </a:solidFill>
                <a:latin typeface="Arimo Bold"/>
                <a:ea typeface="Arimo Bold"/>
                <a:cs typeface="Arimo Bold"/>
                <a:sym typeface="Arimo Bold"/>
              </a:rPr>
              <a:t>2026</a:t>
            </a:r>
          </a:p>
        </p:txBody>
      </p:sp>
      <p:sp>
        <p:nvSpPr>
          <p:cNvPr id="5" name="Freeform 5" descr="A black and white sign  Description automatically generated"/>
          <p:cNvSpPr/>
          <p:nvPr/>
        </p:nvSpPr>
        <p:spPr>
          <a:xfrm>
            <a:off x="6940220" y="4467749"/>
            <a:ext cx="4407551" cy="2766079"/>
          </a:xfrm>
          <a:custGeom>
            <a:avLst/>
            <a:gdLst/>
            <a:ahLst/>
            <a:cxnLst/>
            <a:rect l="l" t="t" r="r" b="b"/>
            <a:pathLst>
              <a:path w="4407551" h="2766079">
                <a:moveTo>
                  <a:pt x="0" y="0"/>
                </a:moveTo>
                <a:lnTo>
                  <a:pt x="4407551" y="0"/>
                </a:lnTo>
                <a:lnTo>
                  <a:pt x="4407551" y="2766079"/>
                </a:lnTo>
                <a:lnTo>
                  <a:pt x="0" y="2766079"/>
                </a:lnTo>
                <a:lnTo>
                  <a:pt x="0" y="0"/>
                </a:lnTo>
                <a:close/>
              </a:path>
            </a:pathLst>
          </a:custGeom>
          <a:blipFill>
            <a:blip r:embed="rId4"/>
            <a:stretch>
              <a:fillRect l="-20165" t="-31828" r="-20594" b="-26799"/>
            </a:stretch>
          </a:blipFill>
        </p:spPr>
        <p:txBody>
          <a:bodyPr/>
          <a:lstStyle/>
          <a:p>
            <a:endParaRPr lang="en-A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972800"/>
          </a:xfrm>
          <a:custGeom>
            <a:avLst/>
            <a:gdLst/>
            <a:ahLst/>
            <a:cxnLst/>
            <a:rect l="l" t="t" r="r" b="b"/>
            <a:pathLst>
              <a:path w="18288000" h="10972800">
                <a:moveTo>
                  <a:pt x="0" y="0"/>
                </a:moveTo>
                <a:lnTo>
                  <a:pt x="18288000" y="0"/>
                </a:lnTo>
                <a:lnTo>
                  <a:pt x="18288000" y="10972800"/>
                </a:lnTo>
                <a:lnTo>
                  <a:pt x="0" y="10972800"/>
                </a:lnTo>
                <a:lnTo>
                  <a:pt x="0" y="0"/>
                </a:lnTo>
                <a:close/>
              </a:path>
            </a:pathLst>
          </a:custGeom>
          <a:blipFill>
            <a:blip r:embed="rId2"/>
            <a:stretch>
              <a:fillRect/>
            </a:stretch>
          </a:blipFill>
        </p:spPr>
        <p:txBody>
          <a:bodyPr/>
          <a:lstStyle/>
          <a:p>
            <a:endParaRPr lang="en-AU"/>
          </a:p>
        </p:txBody>
      </p:sp>
      <p:sp>
        <p:nvSpPr>
          <p:cNvPr id="3" name="Freeform 3"/>
          <p:cNvSpPr/>
          <p:nvPr/>
        </p:nvSpPr>
        <p:spPr>
          <a:xfrm>
            <a:off x="-1192730" y="7718422"/>
            <a:ext cx="3401992" cy="2551494"/>
          </a:xfrm>
          <a:custGeom>
            <a:avLst/>
            <a:gdLst/>
            <a:ahLst/>
            <a:cxnLst/>
            <a:rect l="l" t="t" r="r" b="b"/>
            <a:pathLst>
              <a:path w="3401992" h="2551494">
                <a:moveTo>
                  <a:pt x="0" y="0"/>
                </a:moveTo>
                <a:lnTo>
                  <a:pt x="3401992" y="0"/>
                </a:lnTo>
                <a:lnTo>
                  <a:pt x="3401992" y="2551494"/>
                </a:lnTo>
                <a:lnTo>
                  <a:pt x="0" y="2551494"/>
                </a:lnTo>
                <a:lnTo>
                  <a:pt x="0" y="0"/>
                </a:lnTo>
                <a:close/>
              </a:path>
            </a:pathLst>
          </a:custGeom>
          <a:blipFill>
            <a:blip r:embed="rId3"/>
            <a:stretch>
              <a:fillRect/>
            </a:stretch>
          </a:blipFill>
        </p:spPr>
        <p:txBody>
          <a:bodyPr/>
          <a:lstStyle/>
          <a:p>
            <a:endParaRPr lang="en-AU"/>
          </a:p>
        </p:txBody>
      </p:sp>
      <p:grpSp>
        <p:nvGrpSpPr>
          <p:cNvPr id="4" name="Group 4"/>
          <p:cNvGrpSpPr/>
          <p:nvPr/>
        </p:nvGrpSpPr>
        <p:grpSpPr>
          <a:xfrm>
            <a:off x="1028700" y="1303328"/>
            <a:ext cx="9866743" cy="3541401"/>
            <a:chOff x="0" y="0"/>
            <a:chExt cx="2598648" cy="877318"/>
          </a:xfrm>
        </p:grpSpPr>
        <p:sp>
          <p:nvSpPr>
            <p:cNvPr id="5" name="Freeform 5"/>
            <p:cNvSpPr/>
            <p:nvPr/>
          </p:nvSpPr>
          <p:spPr>
            <a:xfrm>
              <a:off x="0" y="0"/>
              <a:ext cx="2598648" cy="877318"/>
            </a:xfrm>
            <a:custGeom>
              <a:avLst/>
              <a:gdLst/>
              <a:ahLst/>
              <a:cxnLst/>
              <a:rect l="l" t="t" r="r" b="b"/>
              <a:pathLst>
                <a:path w="2598648" h="877318">
                  <a:moveTo>
                    <a:pt x="18047" y="0"/>
                  </a:moveTo>
                  <a:lnTo>
                    <a:pt x="2580601" y="0"/>
                  </a:lnTo>
                  <a:cubicBezTo>
                    <a:pt x="2585388" y="0"/>
                    <a:pt x="2589978" y="1901"/>
                    <a:pt x="2593363" y="5286"/>
                  </a:cubicBezTo>
                  <a:cubicBezTo>
                    <a:pt x="2596747" y="8670"/>
                    <a:pt x="2598648" y="13261"/>
                    <a:pt x="2598648" y="18047"/>
                  </a:cubicBezTo>
                  <a:lnTo>
                    <a:pt x="2598648" y="859271"/>
                  </a:lnTo>
                  <a:cubicBezTo>
                    <a:pt x="2598648" y="864057"/>
                    <a:pt x="2596747" y="868647"/>
                    <a:pt x="2593363" y="872032"/>
                  </a:cubicBezTo>
                  <a:cubicBezTo>
                    <a:pt x="2589978" y="875416"/>
                    <a:pt x="2585388" y="877318"/>
                    <a:pt x="2580601" y="877318"/>
                  </a:cubicBezTo>
                  <a:lnTo>
                    <a:pt x="18047" y="877318"/>
                  </a:lnTo>
                  <a:cubicBezTo>
                    <a:pt x="13261" y="877318"/>
                    <a:pt x="8670" y="875416"/>
                    <a:pt x="5286" y="872032"/>
                  </a:cubicBezTo>
                  <a:cubicBezTo>
                    <a:pt x="1901" y="868647"/>
                    <a:pt x="0" y="864057"/>
                    <a:pt x="0" y="859271"/>
                  </a:cubicBezTo>
                  <a:lnTo>
                    <a:pt x="0" y="18047"/>
                  </a:lnTo>
                  <a:cubicBezTo>
                    <a:pt x="0" y="13261"/>
                    <a:pt x="1901" y="8670"/>
                    <a:pt x="5286" y="5286"/>
                  </a:cubicBezTo>
                  <a:cubicBezTo>
                    <a:pt x="8670" y="1901"/>
                    <a:pt x="13261" y="0"/>
                    <a:pt x="18047" y="0"/>
                  </a:cubicBezTo>
                  <a:close/>
                </a:path>
              </a:pathLst>
            </a:custGeom>
            <a:solidFill>
              <a:srgbClr val="43AB9A"/>
            </a:solidFill>
          </p:spPr>
          <p:txBody>
            <a:bodyPr/>
            <a:lstStyle/>
            <a:p>
              <a:endParaRPr lang="en-AU"/>
            </a:p>
          </p:txBody>
        </p:sp>
        <p:sp>
          <p:nvSpPr>
            <p:cNvPr id="6" name="TextBox 6"/>
            <p:cNvSpPr txBox="1"/>
            <p:nvPr/>
          </p:nvSpPr>
          <p:spPr>
            <a:xfrm>
              <a:off x="0" y="-142875"/>
              <a:ext cx="2598648" cy="1020193"/>
            </a:xfrm>
            <a:prstGeom prst="rect">
              <a:avLst/>
            </a:prstGeom>
          </p:spPr>
          <p:txBody>
            <a:bodyPr lIns="0" tIns="0" rIns="0" bIns="0" rtlCol="0" anchor="ctr"/>
            <a:lstStyle/>
            <a:p>
              <a:pPr marL="511683" lvl="1" indent="-255842" algn="l">
                <a:lnSpc>
                  <a:spcPts val="4360"/>
                </a:lnSpc>
                <a:buFont typeface="Arial"/>
                <a:buChar char="•"/>
              </a:pPr>
              <a:endParaRPr/>
            </a:p>
          </p:txBody>
        </p:sp>
      </p:grpSp>
      <p:grpSp>
        <p:nvGrpSpPr>
          <p:cNvPr id="7" name="Group 7"/>
          <p:cNvGrpSpPr/>
          <p:nvPr/>
        </p:nvGrpSpPr>
        <p:grpSpPr>
          <a:xfrm>
            <a:off x="11985008" y="1303329"/>
            <a:ext cx="5274292" cy="8745405"/>
            <a:chOff x="0" y="0"/>
            <a:chExt cx="1389114" cy="2303317"/>
          </a:xfrm>
        </p:grpSpPr>
        <p:sp>
          <p:nvSpPr>
            <p:cNvPr id="8" name="Freeform 8"/>
            <p:cNvSpPr/>
            <p:nvPr/>
          </p:nvSpPr>
          <p:spPr>
            <a:xfrm>
              <a:off x="0" y="0"/>
              <a:ext cx="1389114" cy="2303317"/>
            </a:xfrm>
            <a:custGeom>
              <a:avLst/>
              <a:gdLst/>
              <a:ahLst/>
              <a:cxnLst/>
              <a:rect l="l" t="t" r="r" b="b"/>
              <a:pathLst>
                <a:path w="1389114" h="2303317">
                  <a:moveTo>
                    <a:pt x="33761" y="0"/>
                  </a:moveTo>
                  <a:lnTo>
                    <a:pt x="1355353" y="0"/>
                  </a:lnTo>
                  <a:cubicBezTo>
                    <a:pt x="1364307" y="0"/>
                    <a:pt x="1372894" y="3557"/>
                    <a:pt x="1379226" y="9888"/>
                  </a:cubicBezTo>
                  <a:cubicBezTo>
                    <a:pt x="1385557" y="16220"/>
                    <a:pt x="1389114" y="24807"/>
                    <a:pt x="1389114" y="33761"/>
                  </a:cubicBezTo>
                  <a:lnTo>
                    <a:pt x="1389114" y="2269556"/>
                  </a:lnTo>
                  <a:cubicBezTo>
                    <a:pt x="1389114" y="2288201"/>
                    <a:pt x="1373999" y="2303317"/>
                    <a:pt x="1355353" y="2303317"/>
                  </a:cubicBezTo>
                  <a:lnTo>
                    <a:pt x="33761" y="2303317"/>
                  </a:lnTo>
                  <a:cubicBezTo>
                    <a:pt x="24807" y="2303317"/>
                    <a:pt x="16220" y="2299760"/>
                    <a:pt x="9888" y="2293428"/>
                  </a:cubicBezTo>
                  <a:cubicBezTo>
                    <a:pt x="3557" y="2287097"/>
                    <a:pt x="0" y="2278510"/>
                    <a:pt x="0" y="2269556"/>
                  </a:cubicBezTo>
                  <a:lnTo>
                    <a:pt x="0" y="33761"/>
                  </a:lnTo>
                  <a:cubicBezTo>
                    <a:pt x="0" y="24807"/>
                    <a:pt x="3557" y="16220"/>
                    <a:pt x="9888" y="9888"/>
                  </a:cubicBezTo>
                  <a:cubicBezTo>
                    <a:pt x="16220" y="3557"/>
                    <a:pt x="24807" y="0"/>
                    <a:pt x="33761" y="0"/>
                  </a:cubicBezTo>
                  <a:close/>
                </a:path>
              </a:pathLst>
            </a:custGeom>
            <a:solidFill>
              <a:srgbClr val="43AB9A"/>
            </a:solidFill>
          </p:spPr>
          <p:txBody>
            <a:bodyPr/>
            <a:lstStyle/>
            <a:p>
              <a:endParaRPr lang="en-AU"/>
            </a:p>
          </p:txBody>
        </p:sp>
        <p:sp>
          <p:nvSpPr>
            <p:cNvPr id="9" name="TextBox 9"/>
            <p:cNvSpPr txBox="1"/>
            <p:nvPr/>
          </p:nvSpPr>
          <p:spPr>
            <a:xfrm>
              <a:off x="0" y="-142875"/>
              <a:ext cx="1389114" cy="2446192"/>
            </a:xfrm>
            <a:prstGeom prst="rect">
              <a:avLst/>
            </a:prstGeom>
          </p:spPr>
          <p:txBody>
            <a:bodyPr lIns="0" tIns="0" rIns="0" bIns="0" rtlCol="0" anchor="ctr"/>
            <a:lstStyle/>
            <a:p>
              <a:pPr marL="511683" lvl="1" indent="-255842" algn="l">
                <a:lnSpc>
                  <a:spcPts val="4360"/>
                </a:lnSpc>
                <a:buFont typeface="Arial"/>
                <a:buChar char="•"/>
              </a:pPr>
              <a:endParaRPr/>
            </a:p>
          </p:txBody>
        </p:sp>
      </p:grpSp>
      <p:sp>
        <p:nvSpPr>
          <p:cNvPr id="10" name="TextBox 10"/>
          <p:cNvSpPr txBox="1"/>
          <p:nvPr/>
        </p:nvSpPr>
        <p:spPr>
          <a:xfrm>
            <a:off x="5049875" y="190023"/>
            <a:ext cx="7882086" cy="731520"/>
          </a:xfrm>
          <a:prstGeom prst="rect">
            <a:avLst/>
          </a:prstGeom>
        </p:spPr>
        <p:txBody>
          <a:bodyPr lIns="0" tIns="0" rIns="0" bIns="0" rtlCol="0" anchor="t">
            <a:spAutoFit/>
          </a:bodyPr>
          <a:lstStyle/>
          <a:p>
            <a:pPr algn="ctr">
              <a:lnSpc>
                <a:spcPts val="5880"/>
              </a:lnSpc>
            </a:pPr>
            <a:r>
              <a:rPr lang="en-US" sz="4200" b="1" dirty="0">
                <a:solidFill>
                  <a:srgbClr val="FFFFFF"/>
                </a:solidFill>
                <a:latin typeface="Arimo Bold"/>
                <a:ea typeface="Arimo Bold"/>
                <a:cs typeface="Arimo Bold"/>
                <a:sym typeface="Arimo Bold"/>
              </a:rPr>
              <a:t>WA Tourism: Big Opportunities</a:t>
            </a:r>
          </a:p>
        </p:txBody>
      </p:sp>
      <p:sp>
        <p:nvSpPr>
          <p:cNvPr id="11" name="TextBox 11"/>
          <p:cNvSpPr txBox="1"/>
          <p:nvPr/>
        </p:nvSpPr>
        <p:spPr>
          <a:xfrm>
            <a:off x="12258400" y="2012172"/>
            <a:ext cx="4727507" cy="7585101"/>
          </a:xfrm>
          <a:prstGeom prst="rect">
            <a:avLst/>
          </a:prstGeom>
        </p:spPr>
        <p:txBody>
          <a:bodyPr lIns="0" tIns="0" rIns="0" bIns="0" rtlCol="0" anchor="t">
            <a:spAutoFit/>
          </a:bodyPr>
          <a:lstStyle/>
          <a:p>
            <a:pPr algn="ctr">
              <a:lnSpc>
                <a:spcPts val="5038"/>
              </a:lnSpc>
            </a:pPr>
            <a:r>
              <a:rPr lang="en-US" sz="2469" u="none" strike="noStrike" dirty="0">
                <a:solidFill>
                  <a:srgbClr val="0E5459"/>
                </a:solidFill>
                <a:latin typeface="Noto Sans"/>
                <a:ea typeface="Noto Sans"/>
                <a:cs typeface="Noto Sans"/>
                <a:sym typeface="Noto Sans"/>
              </a:rPr>
              <a:t>​Perth Airports five-billion-dollar upgrade to bring thousands of</a:t>
            </a:r>
          </a:p>
          <a:p>
            <a:pPr marL="0" lvl="1" indent="0" algn="ctr">
              <a:lnSpc>
                <a:spcPts val="5038"/>
              </a:lnSpc>
            </a:pPr>
            <a:r>
              <a:rPr lang="en-US" sz="2469" u="none" strike="noStrike" dirty="0">
                <a:solidFill>
                  <a:srgbClr val="0E5459"/>
                </a:solidFill>
                <a:latin typeface="Noto Sans"/>
                <a:ea typeface="Noto Sans"/>
                <a:cs typeface="Noto Sans"/>
                <a:sym typeface="Noto Sans"/>
              </a:rPr>
              <a:t>international visitors​</a:t>
            </a:r>
          </a:p>
          <a:p>
            <a:pPr marL="0" lvl="1" indent="0" algn="ctr">
              <a:lnSpc>
                <a:spcPts val="5038"/>
              </a:lnSpc>
            </a:pPr>
            <a:r>
              <a:rPr lang="en-US" sz="2469" u="none" strike="noStrike" dirty="0">
                <a:solidFill>
                  <a:srgbClr val="FFFFFF"/>
                </a:solidFill>
                <a:latin typeface="Noto Sans"/>
                <a:ea typeface="Noto Sans"/>
                <a:cs typeface="Noto Sans"/>
                <a:sym typeface="Noto Sans"/>
              </a:rPr>
              <a:t>Perth Park Burswood​</a:t>
            </a:r>
          </a:p>
          <a:p>
            <a:pPr marL="0" lvl="1" indent="0" algn="ctr">
              <a:lnSpc>
                <a:spcPts val="5038"/>
              </a:lnSpc>
            </a:pPr>
            <a:r>
              <a:rPr lang="en-US" sz="2469" u="none" strike="noStrike" dirty="0">
                <a:solidFill>
                  <a:srgbClr val="0E5459"/>
                </a:solidFill>
                <a:latin typeface="Noto Sans"/>
                <a:ea typeface="Noto Sans"/>
                <a:cs typeface="Noto Sans"/>
                <a:sym typeface="Noto Sans"/>
              </a:rPr>
              <a:t>Perth Surf Park​</a:t>
            </a:r>
          </a:p>
          <a:p>
            <a:pPr marL="0" lvl="1" indent="0" algn="ctr">
              <a:lnSpc>
                <a:spcPts val="5038"/>
              </a:lnSpc>
            </a:pPr>
            <a:r>
              <a:rPr lang="en-US" sz="2469" u="none" strike="noStrike" dirty="0">
                <a:solidFill>
                  <a:srgbClr val="FFFFFF"/>
                </a:solidFill>
                <a:latin typeface="Noto Sans"/>
                <a:ea typeface="Noto Sans"/>
                <a:cs typeface="Noto Sans"/>
                <a:sym typeface="Noto Sans"/>
              </a:rPr>
              <a:t>Aboriginal Culture Centre​</a:t>
            </a:r>
          </a:p>
          <a:p>
            <a:pPr marL="0" lvl="1" indent="0" algn="ctr">
              <a:lnSpc>
                <a:spcPts val="5038"/>
              </a:lnSpc>
            </a:pPr>
            <a:r>
              <a:rPr lang="en-US" sz="2469" u="none" strike="noStrike" dirty="0">
                <a:solidFill>
                  <a:srgbClr val="0E5459"/>
                </a:solidFill>
                <a:latin typeface="Noto Sans"/>
                <a:ea typeface="Noto Sans"/>
                <a:cs typeface="Noto Sans"/>
                <a:sym typeface="Noto Sans"/>
              </a:rPr>
              <a:t>Regional Adventure Trails ​</a:t>
            </a:r>
          </a:p>
          <a:p>
            <a:pPr marL="0" lvl="1" indent="0" algn="ctr">
              <a:lnSpc>
                <a:spcPts val="5038"/>
              </a:lnSpc>
            </a:pPr>
            <a:r>
              <a:rPr lang="en-US" sz="2469" u="none" strike="noStrike" dirty="0">
                <a:solidFill>
                  <a:srgbClr val="FFFFFF"/>
                </a:solidFill>
                <a:latin typeface="Noto Sans"/>
                <a:ea typeface="Noto Sans"/>
                <a:cs typeface="Noto Sans"/>
                <a:sym typeface="Noto Sans"/>
              </a:rPr>
              <a:t>Perth Concert Hall Renovation</a:t>
            </a:r>
          </a:p>
          <a:p>
            <a:pPr marL="0" lvl="1" indent="0" algn="ctr">
              <a:lnSpc>
                <a:spcPts val="5038"/>
              </a:lnSpc>
            </a:pPr>
            <a:r>
              <a:rPr lang="en-US" sz="2469" u="none" strike="noStrike" dirty="0">
                <a:solidFill>
                  <a:srgbClr val="0E5459"/>
                </a:solidFill>
                <a:latin typeface="Noto Sans"/>
                <a:ea typeface="Noto Sans"/>
                <a:cs typeface="Noto Sans"/>
                <a:sym typeface="Noto Sans"/>
              </a:rPr>
              <a:t>Camping with Custodians​</a:t>
            </a:r>
          </a:p>
          <a:p>
            <a:pPr marL="0" lvl="1" indent="0" algn="ctr">
              <a:lnSpc>
                <a:spcPts val="5038"/>
              </a:lnSpc>
            </a:pPr>
            <a:r>
              <a:rPr lang="en-US" sz="2469" u="none" strike="noStrike" dirty="0">
                <a:solidFill>
                  <a:srgbClr val="FFFFFF"/>
                </a:solidFill>
                <a:latin typeface="Noto Sans"/>
                <a:ea typeface="Noto Sans"/>
                <a:cs typeface="Noto Sans"/>
                <a:sym typeface="Noto Sans"/>
              </a:rPr>
              <a:t>Aquarium WA Expansion​</a:t>
            </a:r>
          </a:p>
          <a:p>
            <a:pPr marL="0" lvl="1" indent="0" algn="ctr">
              <a:lnSpc>
                <a:spcPts val="5038"/>
              </a:lnSpc>
            </a:pPr>
            <a:r>
              <a:rPr lang="en-US" sz="2469" u="none" strike="noStrike" dirty="0">
                <a:solidFill>
                  <a:srgbClr val="0E5459"/>
                </a:solidFill>
                <a:latin typeface="Noto Sans"/>
                <a:ea typeface="Noto Sans"/>
                <a:cs typeface="Noto Sans"/>
                <a:sym typeface="Noto Sans"/>
              </a:rPr>
              <a:t>Murujuga National Park​</a:t>
            </a:r>
          </a:p>
          <a:p>
            <a:pPr marL="0" lvl="1" indent="0" algn="ctr">
              <a:lnSpc>
                <a:spcPts val="5038"/>
              </a:lnSpc>
            </a:pPr>
            <a:r>
              <a:rPr lang="en-US" sz="2469" u="none" strike="noStrike" dirty="0">
                <a:solidFill>
                  <a:srgbClr val="FFFFFF"/>
                </a:solidFill>
                <a:latin typeface="Noto Sans"/>
                <a:ea typeface="Noto Sans"/>
                <a:cs typeface="Noto Sans"/>
                <a:sym typeface="Noto Sans"/>
              </a:rPr>
              <a:t>New hotels, venues + more jobs</a:t>
            </a:r>
          </a:p>
        </p:txBody>
      </p:sp>
      <p:sp>
        <p:nvSpPr>
          <p:cNvPr id="12" name="TextBox 12"/>
          <p:cNvSpPr txBox="1"/>
          <p:nvPr/>
        </p:nvSpPr>
        <p:spPr>
          <a:xfrm>
            <a:off x="11630679" y="1145492"/>
            <a:ext cx="5982950" cy="844502"/>
          </a:xfrm>
          <a:prstGeom prst="rect">
            <a:avLst/>
          </a:prstGeom>
        </p:spPr>
        <p:txBody>
          <a:bodyPr lIns="0" tIns="0" rIns="0" bIns="0" rtlCol="0" anchor="t">
            <a:spAutoFit/>
          </a:bodyPr>
          <a:lstStyle/>
          <a:p>
            <a:pPr marL="0" lvl="1" indent="0" algn="ctr">
              <a:lnSpc>
                <a:spcPts val="7354"/>
              </a:lnSpc>
              <a:spcBef>
                <a:spcPct val="0"/>
              </a:spcBef>
            </a:pPr>
            <a:r>
              <a:rPr lang="en-US" sz="3169" b="1" u="none" strike="noStrike">
                <a:solidFill>
                  <a:srgbClr val="FFFFFF"/>
                </a:solidFill>
                <a:latin typeface="Arimo Bold"/>
                <a:ea typeface="Arimo Bold"/>
                <a:cs typeface="Arimo Bold"/>
                <a:sym typeface="Arimo Bold"/>
              </a:rPr>
              <a:t>What’s Being Built in WA?</a:t>
            </a:r>
          </a:p>
        </p:txBody>
      </p:sp>
      <p:sp>
        <p:nvSpPr>
          <p:cNvPr id="13" name="TextBox 13"/>
          <p:cNvSpPr txBox="1"/>
          <p:nvPr/>
        </p:nvSpPr>
        <p:spPr>
          <a:xfrm>
            <a:off x="1194935" y="1199669"/>
            <a:ext cx="9534272" cy="3366935"/>
          </a:xfrm>
          <a:prstGeom prst="rect">
            <a:avLst/>
          </a:prstGeom>
        </p:spPr>
        <p:txBody>
          <a:bodyPr lIns="0" tIns="0" rIns="0" bIns="0" rtlCol="0" anchor="t">
            <a:spAutoFit/>
          </a:bodyPr>
          <a:lstStyle/>
          <a:p>
            <a:pPr algn="l">
              <a:lnSpc>
                <a:spcPts val="4562"/>
              </a:lnSpc>
            </a:pPr>
            <a:r>
              <a:rPr lang="en-US" sz="2270" b="1" dirty="0">
                <a:solidFill>
                  <a:srgbClr val="FFFFFF"/>
                </a:solidFill>
                <a:latin typeface="Noto Sans Bold"/>
                <a:ea typeface="Noto Sans Bold"/>
                <a:cs typeface="Noto Sans Bold"/>
                <a:sym typeface="Noto Sans Bold"/>
              </a:rPr>
              <a:t>Tourism in WA is growing fast, with over one million</a:t>
            </a:r>
            <a:r>
              <a:rPr lang="en-US" sz="2270" b="1" u="none" strike="noStrike" dirty="0">
                <a:solidFill>
                  <a:srgbClr val="FFFFFF"/>
                </a:solidFill>
                <a:latin typeface="Noto Sans Bold"/>
                <a:ea typeface="Noto Sans Bold"/>
                <a:cs typeface="Noto Sans Bold"/>
                <a:sym typeface="Noto Sans Bold"/>
              </a:rPr>
              <a:t> visitors visiting in 2025. With more events, experiences, and new hotels opening, there are more job opportunities than ever. </a:t>
            </a:r>
          </a:p>
          <a:p>
            <a:pPr algn="l">
              <a:lnSpc>
                <a:spcPts val="4562"/>
              </a:lnSpc>
            </a:pPr>
            <a:endParaRPr lang="en-US" sz="2270" b="1" u="none" strike="noStrike" dirty="0">
              <a:solidFill>
                <a:srgbClr val="FFFFFF"/>
              </a:solidFill>
              <a:latin typeface="Noto Sans Bold"/>
              <a:ea typeface="Noto Sans Bold"/>
              <a:cs typeface="Noto Sans Bold"/>
              <a:sym typeface="Noto Sans Bold"/>
            </a:endParaRPr>
          </a:p>
          <a:p>
            <a:pPr marL="0" lvl="1" indent="0" algn="l">
              <a:lnSpc>
                <a:spcPts val="4562"/>
              </a:lnSpc>
            </a:pPr>
            <a:r>
              <a:rPr lang="en-US" sz="2270" b="1" u="none" strike="noStrike" dirty="0">
                <a:solidFill>
                  <a:srgbClr val="FFFFFF"/>
                </a:solidFill>
                <a:latin typeface="Noto Sans Bold"/>
                <a:ea typeface="Noto Sans Bold"/>
                <a:cs typeface="Noto Sans Bold"/>
                <a:sym typeface="Noto Sans Bold"/>
              </a:rPr>
              <a:t>Tourism is now the fifth largest employer in the state, making up 7.2% of all jobs in WA.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6D77"/>
        </a:solidFill>
        <a:effectLst/>
      </p:bgPr>
    </p:bg>
    <p:spTree>
      <p:nvGrpSpPr>
        <p:cNvPr id="1" name=""/>
        <p:cNvGrpSpPr/>
        <p:nvPr/>
      </p:nvGrpSpPr>
      <p:grpSpPr>
        <a:xfrm>
          <a:off x="0" y="0"/>
          <a:ext cx="0" cy="0"/>
          <a:chOff x="0" y="0"/>
          <a:chExt cx="0" cy="0"/>
        </a:xfrm>
      </p:grpSpPr>
      <p:sp>
        <p:nvSpPr>
          <p:cNvPr id="2" name="Freeform 2" descr="A group of people walking on a path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5715" r="-15825" b="-113151"/>
            </a:stretch>
          </a:blipFill>
        </p:spPr>
        <p:txBody>
          <a:bodyPr/>
          <a:lstStyle/>
          <a:p>
            <a:endParaRPr lang="en-AU"/>
          </a:p>
        </p:txBody>
      </p:sp>
      <p:grpSp>
        <p:nvGrpSpPr>
          <p:cNvPr id="3" name="Group 3"/>
          <p:cNvGrpSpPr/>
          <p:nvPr/>
        </p:nvGrpSpPr>
        <p:grpSpPr>
          <a:xfrm>
            <a:off x="2828659" y="221355"/>
            <a:ext cx="12630682" cy="1409606"/>
            <a:chOff x="0" y="0"/>
            <a:chExt cx="3326599" cy="371254"/>
          </a:xfrm>
        </p:grpSpPr>
        <p:sp>
          <p:nvSpPr>
            <p:cNvPr id="4" name="Freeform 4"/>
            <p:cNvSpPr/>
            <p:nvPr/>
          </p:nvSpPr>
          <p:spPr>
            <a:xfrm>
              <a:off x="0" y="0"/>
              <a:ext cx="3326599" cy="371254"/>
            </a:xfrm>
            <a:custGeom>
              <a:avLst/>
              <a:gdLst/>
              <a:ahLst/>
              <a:cxnLst/>
              <a:rect l="l" t="t" r="r" b="b"/>
              <a:pathLst>
                <a:path w="3326599" h="371254">
                  <a:moveTo>
                    <a:pt x="14098" y="0"/>
                  </a:moveTo>
                  <a:lnTo>
                    <a:pt x="3312502" y="0"/>
                  </a:lnTo>
                  <a:cubicBezTo>
                    <a:pt x="3316241" y="0"/>
                    <a:pt x="3319826" y="1485"/>
                    <a:pt x="3322470" y="4129"/>
                  </a:cubicBezTo>
                  <a:cubicBezTo>
                    <a:pt x="3325114" y="6773"/>
                    <a:pt x="3326599" y="10359"/>
                    <a:pt x="3326599" y="14098"/>
                  </a:cubicBezTo>
                  <a:lnTo>
                    <a:pt x="3326599" y="357157"/>
                  </a:lnTo>
                  <a:cubicBezTo>
                    <a:pt x="3326599" y="360896"/>
                    <a:pt x="3325114" y="364481"/>
                    <a:pt x="3322470" y="367125"/>
                  </a:cubicBezTo>
                  <a:cubicBezTo>
                    <a:pt x="3319826" y="369769"/>
                    <a:pt x="3316241" y="371254"/>
                    <a:pt x="3312502" y="371254"/>
                  </a:cubicBezTo>
                  <a:lnTo>
                    <a:pt x="14098" y="371254"/>
                  </a:lnTo>
                  <a:cubicBezTo>
                    <a:pt x="10359" y="371254"/>
                    <a:pt x="6773" y="369769"/>
                    <a:pt x="4129" y="367125"/>
                  </a:cubicBezTo>
                  <a:cubicBezTo>
                    <a:pt x="1485" y="364481"/>
                    <a:pt x="0" y="360896"/>
                    <a:pt x="0" y="357157"/>
                  </a:cubicBezTo>
                  <a:lnTo>
                    <a:pt x="0" y="14098"/>
                  </a:lnTo>
                  <a:cubicBezTo>
                    <a:pt x="0" y="10359"/>
                    <a:pt x="1485" y="6773"/>
                    <a:pt x="4129" y="4129"/>
                  </a:cubicBezTo>
                  <a:cubicBezTo>
                    <a:pt x="6773" y="1485"/>
                    <a:pt x="10359" y="0"/>
                    <a:pt x="14098" y="0"/>
                  </a:cubicBezTo>
                  <a:close/>
                </a:path>
              </a:pathLst>
            </a:custGeom>
            <a:solidFill>
              <a:srgbClr val="43AB9A"/>
            </a:solidFill>
          </p:spPr>
          <p:txBody>
            <a:bodyPr/>
            <a:lstStyle/>
            <a:p>
              <a:endParaRPr lang="en-AU"/>
            </a:p>
          </p:txBody>
        </p:sp>
        <p:sp>
          <p:nvSpPr>
            <p:cNvPr id="5" name="TextBox 5"/>
            <p:cNvSpPr txBox="1"/>
            <p:nvPr/>
          </p:nvSpPr>
          <p:spPr>
            <a:xfrm>
              <a:off x="0" y="-142875"/>
              <a:ext cx="3326599" cy="514129"/>
            </a:xfrm>
            <a:prstGeom prst="rect">
              <a:avLst/>
            </a:prstGeom>
          </p:spPr>
          <p:txBody>
            <a:bodyPr lIns="0" tIns="0" rIns="0" bIns="0" rtlCol="0" anchor="ctr"/>
            <a:lstStyle/>
            <a:p>
              <a:pPr algn="l">
                <a:lnSpc>
                  <a:spcPts val="4360"/>
                </a:lnSpc>
              </a:pPr>
              <a:endParaRPr/>
            </a:p>
          </p:txBody>
        </p:sp>
      </p:grpSp>
      <p:sp>
        <p:nvSpPr>
          <p:cNvPr id="6" name="TextBox 6"/>
          <p:cNvSpPr txBox="1"/>
          <p:nvPr/>
        </p:nvSpPr>
        <p:spPr>
          <a:xfrm>
            <a:off x="4464775" y="291465"/>
            <a:ext cx="9358449" cy="57150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FFFFFF"/>
                </a:solidFill>
                <a:latin typeface="Arimo Bold"/>
                <a:ea typeface="Arimo Bold"/>
                <a:cs typeface="Arimo Bold"/>
                <a:sym typeface="Arimo Bold"/>
              </a:rPr>
              <a:t>WHY TOURISM AND HOSPITALITY?</a:t>
            </a:r>
          </a:p>
        </p:txBody>
      </p:sp>
      <p:sp>
        <p:nvSpPr>
          <p:cNvPr id="7" name="TextBox 7"/>
          <p:cNvSpPr txBox="1"/>
          <p:nvPr/>
        </p:nvSpPr>
        <p:spPr>
          <a:xfrm>
            <a:off x="3863259" y="1028700"/>
            <a:ext cx="10561481" cy="457200"/>
          </a:xfrm>
          <a:prstGeom prst="rect">
            <a:avLst/>
          </a:prstGeom>
        </p:spPr>
        <p:txBody>
          <a:bodyPr lIns="0" tIns="0" rIns="0" bIns="0" rtlCol="0" anchor="t">
            <a:spAutoFit/>
          </a:bodyPr>
          <a:lstStyle/>
          <a:p>
            <a:pPr marL="0" lvl="0" indent="0" algn="ctr">
              <a:lnSpc>
                <a:spcPts val="3600"/>
              </a:lnSpc>
              <a:spcBef>
                <a:spcPct val="0"/>
              </a:spcBef>
            </a:pPr>
            <a:r>
              <a:rPr lang="en-US" sz="3000" u="none" strike="noStrike">
                <a:solidFill>
                  <a:srgbClr val="FFFFFF"/>
                </a:solidFill>
                <a:latin typeface="Noto Sans"/>
                <a:ea typeface="Noto Sans"/>
                <a:cs typeface="Noto Sans"/>
                <a:sym typeface="Noto Sans"/>
              </a:rPr>
              <a:t>It’s full of amazing opportunities in extraordinary places!</a:t>
            </a:r>
          </a:p>
        </p:txBody>
      </p:sp>
      <p:grpSp>
        <p:nvGrpSpPr>
          <p:cNvPr id="8" name="Group 8"/>
          <p:cNvGrpSpPr/>
          <p:nvPr/>
        </p:nvGrpSpPr>
        <p:grpSpPr>
          <a:xfrm>
            <a:off x="388250" y="1935664"/>
            <a:ext cx="5274292" cy="8195597"/>
            <a:chOff x="0" y="0"/>
            <a:chExt cx="1389114" cy="2158511"/>
          </a:xfrm>
        </p:grpSpPr>
        <p:sp>
          <p:nvSpPr>
            <p:cNvPr id="9" name="Freeform 9"/>
            <p:cNvSpPr/>
            <p:nvPr/>
          </p:nvSpPr>
          <p:spPr>
            <a:xfrm>
              <a:off x="0" y="0"/>
              <a:ext cx="1389114" cy="2158511"/>
            </a:xfrm>
            <a:custGeom>
              <a:avLst/>
              <a:gdLst/>
              <a:ahLst/>
              <a:cxnLst/>
              <a:rect l="l" t="t" r="r" b="b"/>
              <a:pathLst>
                <a:path w="1389114" h="2158511">
                  <a:moveTo>
                    <a:pt x="33761" y="0"/>
                  </a:moveTo>
                  <a:lnTo>
                    <a:pt x="1355353" y="0"/>
                  </a:lnTo>
                  <a:cubicBezTo>
                    <a:pt x="1364307" y="0"/>
                    <a:pt x="1372894" y="3557"/>
                    <a:pt x="1379226" y="9888"/>
                  </a:cubicBezTo>
                  <a:cubicBezTo>
                    <a:pt x="1385557" y="16220"/>
                    <a:pt x="1389114" y="24807"/>
                    <a:pt x="1389114" y="33761"/>
                  </a:cubicBezTo>
                  <a:lnTo>
                    <a:pt x="1389114" y="2124750"/>
                  </a:lnTo>
                  <a:cubicBezTo>
                    <a:pt x="1389114" y="2133704"/>
                    <a:pt x="1385557" y="2142291"/>
                    <a:pt x="1379226" y="2148623"/>
                  </a:cubicBezTo>
                  <a:cubicBezTo>
                    <a:pt x="1372894" y="2154954"/>
                    <a:pt x="1364307" y="2158511"/>
                    <a:pt x="1355353" y="2158511"/>
                  </a:cubicBezTo>
                  <a:lnTo>
                    <a:pt x="33761" y="2158511"/>
                  </a:lnTo>
                  <a:cubicBezTo>
                    <a:pt x="24807" y="2158511"/>
                    <a:pt x="16220" y="2154954"/>
                    <a:pt x="9888" y="2148623"/>
                  </a:cubicBezTo>
                  <a:cubicBezTo>
                    <a:pt x="3557" y="2142291"/>
                    <a:pt x="0" y="2133704"/>
                    <a:pt x="0" y="2124750"/>
                  </a:cubicBezTo>
                  <a:lnTo>
                    <a:pt x="0" y="33761"/>
                  </a:lnTo>
                  <a:cubicBezTo>
                    <a:pt x="0" y="24807"/>
                    <a:pt x="3557" y="16220"/>
                    <a:pt x="9888" y="9888"/>
                  </a:cubicBezTo>
                  <a:cubicBezTo>
                    <a:pt x="16220" y="3557"/>
                    <a:pt x="24807" y="0"/>
                    <a:pt x="33761" y="0"/>
                  </a:cubicBezTo>
                  <a:close/>
                </a:path>
              </a:pathLst>
            </a:custGeom>
            <a:solidFill>
              <a:srgbClr val="43AB9A"/>
            </a:solidFill>
          </p:spPr>
          <p:txBody>
            <a:bodyPr/>
            <a:lstStyle/>
            <a:p>
              <a:endParaRPr lang="en-AU"/>
            </a:p>
          </p:txBody>
        </p:sp>
        <p:sp>
          <p:nvSpPr>
            <p:cNvPr id="10" name="TextBox 10"/>
            <p:cNvSpPr txBox="1"/>
            <p:nvPr/>
          </p:nvSpPr>
          <p:spPr>
            <a:xfrm>
              <a:off x="0" y="-142875"/>
              <a:ext cx="1389114" cy="2301386"/>
            </a:xfrm>
            <a:prstGeom prst="rect">
              <a:avLst/>
            </a:prstGeom>
          </p:spPr>
          <p:txBody>
            <a:bodyPr lIns="0" tIns="0" rIns="0" bIns="0" rtlCol="0" anchor="ctr"/>
            <a:lstStyle/>
            <a:p>
              <a:pPr marL="511683" lvl="1" indent="-255842" algn="l">
                <a:lnSpc>
                  <a:spcPts val="4360"/>
                </a:lnSpc>
                <a:buFont typeface="Arial"/>
                <a:buChar char="•"/>
              </a:pPr>
              <a:endParaRPr/>
            </a:p>
          </p:txBody>
        </p:sp>
      </p:grpSp>
      <p:sp>
        <p:nvSpPr>
          <p:cNvPr id="11" name="TextBox 11"/>
          <p:cNvSpPr txBox="1"/>
          <p:nvPr/>
        </p:nvSpPr>
        <p:spPr>
          <a:xfrm>
            <a:off x="539378" y="2076259"/>
            <a:ext cx="4972036" cy="1047750"/>
          </a:xfrm>
          <a:prstGeom prst="rect">
            <a:avLst/>
          </a:prstGeom>
        </p:spPr>
        <p:txBody>
          <a:bodyPr lIns="0" tIns="0" rIns="0" bIns="0" rtlCol="0" anchor="t">
            <a:spAutoFit/>
          </a:bodyPr>
          <a:lstStyle/>
          <a:p>
            <a:pPr marL="0" lvl="1" indent="0" algn="ctr">
              <a:lnSpc>
                <a:spcPts val="4079"/>
              </a:lnSpc>
              <a:spcBef>
                <a:spcPct val="0"/>
              </a:spcBef>
            </a:pPr>
            <a:r>
              <a:rPr lang="en-US" sz="3399" b="1" u="none" strike="noStrike">
                <a:solidFill>
                  <a:srgbClr val="FFFFFF"/>
                </a:solidFill>
                <a:latin typeface="Arimo Bold"/>
                <a:ea typeface="Arimo Bold"/>
                <a:cs typeface="Arimo Bold"/>
                <a:sym typeface="Arimo Bold"/>
              </a:rPr>
              <a:t>Why Choose This Industry</a:t>
            </a:r>
          </a:p>
        </p:txBody>
      </p:sp>
      <p:grpSp>
        <p:nvGrpSpPr>
          <p:cNvPr id="12" name="Group 12"/>
          <p:cNvGrpSpPr/>
          <p:nvPr/>
        </p:nvGrpSpPr>
        <p:grpSpPr>
          <a:xfrm>
            <a:off x="12454488" y="1935664"/>
            <a:ext cx="5516077" cy="8195597"/>
            <a:chOff x="0" y="0"/>
            <a:chExt cx="1452794" cy="2158511"/>
          </a:xfrm>
        </p:grpSpPr>
        <p:sp>
          <p:nvSpPr>
            <p:cNvPr id="13" name="Freeform 13"/>
            <p:cNvSpPr/>
            <p:nvPr/>
          </p:nvSpPr>
          <p:spPr>
            <a:xfrm>
              <a:off x="0" y="0"/>
              <a:ext cx="1452794" cy="2158511"/>
            </a:xfrm>
            <a:custGeom>
              <a:avLst/>
              <a:gdLst/>
              <a:ahLst/>
              <a:cxnLst/>
              <a:rect l="l" t="t" r="r" b="b"/>
              <a:pathLst>
                <a:path w="1452794" h="2158511">
                  <a:moveTo>
                    <a:pt x="32281" y="0"/>
                  </a:moveTo>
                  <a:lnTo>
                    <a:pt x="1420513" y="0"/>
                  </a:lnTo>
                  <a:cubicBezTo>
                    <a:pt x="1438341" y="0"/>
                    <a:pt x="1452794" y="14453"/>
                    <a:pt x="1452794" y="32281"/>
                  </a:cubicBezTo>
                  <a:lnTo>
                    <a:pt x="1452794" y="2126230"/>
                  </a:lnTo>
                  <a:cubicBezTo>
                    <a:pt x="1452794" y="2134792"/>
                    <a:pt x="1449393" y="2143002"/>
                    <a:pt x="1443339" y="2149056"/>
                  </a:cubicBezTo>
                  <a:cubicBezTo>
                    <a:pt x="1437285" y="2155110"/>
                    <a:pt x="1429074" y="2158511"/>
                    <a:pt x="1420513" y="2158511"/>
                  </a:cubicBezTo>
                  <a:lnTo>
                    <a:pt x="32281" y="2158511"/>
                  </a:lnTo>
                  <a:cubicBezTo>
                    <a:pt x="23720" y="2158511"/>
                    <a:pt x="15509" y="2155110"/>
                    <a:pt x="9455" y="2149056"/>
                  </a:cubicBezTo>
                  <a:cubicBezTo>
                    <a:pt x="3401" y="2143002"/>
                    <a:pt x="0" y="2134792"/>
                    <a:pt x="0" y="2126230"/>
                  </a:cubicBezTo>
                  <a:lnTo>
                    <a:pt x="0" y="32281"/>
                  </a:lnTo>
                  <a:cubicBezTo>
                    <a:pt x="0" y="23720"/>
                    <a:pt x="3401" y="15509"/>
                    <a:pt x="9455" y="9455"/>
                  </a:cubicBezTo>
                  <a:cubicBezTo>
                    <a:pt x="15509" y="3401"/>
                    <a:pt x="23720" y="0"/>
                    <a:pt x="32281" y="0"/>
                  </a:cubicBezTo>
                  <a:close/>
                </a:path>
              </a:pathLst>
            </a:custGeom>
            <a:solidFill>
              <a:srgbClr val="43AB9A"/>
            </a:solidFill>
          </p:spPr>
          <p:txBody>
            <a:bodyPr/>
            <a:lstStyle/>
            <a:p>
              <a:endParaRPr lang="en-AU"/>
            </a:p>
          </p:txBody>
        </p:sp>
        <p:sp>
          <p:nvSpPr>
            <p:cNvPr id="14" name="TextBox 14"/>
            <p:cNvSpPr txBox="1"/>
            <p:nvPr/>
          </p:nvSpPr>
          <p:spPr>
            <a:xfrm>
              <a:off x="0" y="-142875"/>
              <a:ext cx="1452794" cy="2301386"/>
            </a:xfrm>
            <a:prstGeom prst="rect">
              <a:avLst/>
            </a:prstGeom>
          </p:spPr>
          <p:txBody>
            <a:bodyPr lIns="0" tIns="0" rIns="0" bIns="0" rtlCol="0" anchor="ctr"/>
            <a:lstStyle/>
            <a:p>
              <a:pPr algn="l">
                <a:lnSpc>
                  <a:spcPts val="4360"/>
                </a:lnSpc>
              </a:pPr>
              <a:endParaRPr/>
            </a:p>
          </p:txBody>
        </p:sp>
      </p:grpSp>
      <p:sp>
        <p:nvSpPr>
          <p:cNvPr id="15" name="TextBox 15"/>
          <p:cNvSpPr txBox="1"/>
          <p:nvPr/>
        </p:nvSpPr>
        <p:spPr>
          <a:xfrm>
            <a:off x="12933298" y="2076259"/>
            <a:ext cx="4558457" cy="1047750"/>
          </a:xfrm>
          <a:prstGeom prst="rect">
            <a:avLst/>
          </a:prstGeom>
        </p:spPr>
        <p:txBody>
          <a:bodyPr lIns="0" tIns="0" rIns="0" bIns="0" rtlCol="0" anchor="t">
            <a:spAutoFit/>
          </a:bodyPr>
          <a:lstStyle/>
          <a:p>
            <a:pPr algn="ctr">
              <a:lnSpc>
                <a:spcPts val="4079"/>
              </a:lnSpc>
              <a:spcBef>
                <a:spcPct val="0"/>
              </a:spcBef>
            </a:pPr>
            <a:r>
              <a:rPr lang="en-US" sz="3399" b="1" u="none" strike="noStrike">
                <a:solidFill>
                  <a:srgbClr val="FFFFFF"/>
                </a:solidFill>
                <a:latin typeface="Arimo Bold"/>
                <a:ea typeface="Arimo Bold"/>
                <a:cs typeface="Arimo Bold"/>
                <a:sym typeface="Arimo Bold"/>
              </a:rPr>
              <a:t>Many Benefits </a:t>
            </a:r>
          </a:p>
          <a:p>
            <a:pPr algn="ctr">
              <a:lnSpc>
                <a:spcPts val="4079"/>
              </a:lnSpc>
              <a:spcBef>
                <a:spcPct val="0"/>
              </a:spcBef>
            </a:pPr>
            <a:r>
              <a:rPr lang="en-US" sz="3399" b="1" u="none" strike="noStrike">
                <a:solidFill>
                  <a:srgbClr val="FFFFFF"/>
                </a:solidFill>
                <a:latin typeface="Arimo Bold"/>
                <a:ea typeface="Arimo Bold"/>
                <a:cs typeface="Arimo Bold"/>
                <a:sym typeface="Arimo Bold"/>
              </a:rPr>
              <a:t>Include</a:t>
            </a:r>
          </a:p>
        </p:txBody>
      </p:sp>
      <p:sp>
        <p:nvSpPr>
          <p:cNvPr id="16" name="TextBox 16"/>
          <p:cNvSpPr txBox="1"/>
          <p:nvPr/>
        </p:nvSpPr>
        <p:spPr>
          <a:xfrm>
            <a:off x="12454488" y="3099498"/>
            <a:ext cx="5516077" cy="3792728"/>
          </a:xfrm>
          <a:prstGeom prst="rect">
            <a:avLst/>
          </a:prstGeom>
        </p:spPr>
        <p:txBody>
          <a:bodyPr lIns="0" tIns="0" rIns="0" bIns="0" rtlCol="0" anchor="t">
            <a:spAutoFit/>
          </a:bodyPr>
          <a:lstStyle/>
          <a:p>
            <a:pPr algn="ctr">
              <a:lnSpc>
                <a:spcPts val="6174"/>
              </a:lnSpc>
            </a:pPr>
            <a:r>
              <a:rPr lang="en-US" sz="2469" b="1" u="none" strike="noStrike">
                <a:solidFill>
                  <a:srgbClr val="0E5459"/>
                </a:solidFill>
                <a:latin typeface="Noto Sans Bold"/>
                <a:ea typeface="Noto Sans Bold"/>
                <a:cs typeface="Noto Sans Bold"/>
                <a:sym typeface="Noto Sans Bold"/>
              </a:rPr>
              <a:t>Great Start - Entry Level </a:t>
            </a:r>
          </a:p>
          <a:p>
            <a:pPr algn="ctr">
              <a:lnSpc>
                <a:spcPts val="6174"/>
              </a:lnSpc>
            </a:pPr>
            <a:r>
              <a:rPr lang="en-US" sz="2469" b="1" u="none" strike="noStrike">
                <a:solidFill>
                  <a:srgbClr val="FFFFFF"/>
                </a:solidFill>
                <a:latin typeface="Noto Sans Bold"/>
                <a:ea typeface="Noto Sans Bold"/>
                <a:cs typeface="Noto Sans Bold"/>
                <a:sym typeface="Noto Sans Bold"/>
              </a:rPr>
              <a:t>People Power</a:t>
            </a:r>
          </a:p>
          <a:p>
            <a:pPr algn="ctr">
              <a:lnSpc>
                <a:spcPts val="6174"/>
              </a:lnSpc>
            </a:pPr>
            <a:r>
              <a:rPr lang="en-US" sz="2469" b="1" u="none" strike="noStrike">
                <a:solidFill>
                  <a:srgbClr val="0E5459"/>
                </a:solidFill>
                <a:latin typeface="Noto Sans Bold"/>
                <a:ea typeface="Noto Sans Bold"/>
                <a:cs typeface="Noto Sans Bold"/>
                <a:sym typeface="Noto Sans Bold"/>
              </a:rPr>
              <a:t>Flexible Hours</a:t>
            </a:r>
          </a:p>
          <a:p>
            <a:pPr algn="ctr">
              <a:lnSpc>
                <a:spcPts val="6174"/>
              </a:lnSpc>
            </a:pPr>
            <a:r>
              <a:rPr lang="en-US" sz="2469" b="1" u="none" strike="noStrike">
                <a:solidFill>
                  <a:srgbClr val="FFFFFF"/>
                </a:solidFill>
                <a:latin typeface="Noto Sans Bold"/>
                <a:ea typeface="Noto Sans Bold"/>
                <a:cs typeface="Noto Sans Bold"/>
                <a:sym typeface="Noto Sans Bold"/>
              </a:rPr>
              <a:t>Super Skills</a:t>
            </a:r>
          </a:p>
          <a:p>
            <a:pPr algn="ctr">
              <a:lnSpc>
                <a:spcPts val="6174"/>
              </a:lnSpc>
            </a:pPr>
            <a:r>
              <a:rPr lang="en-US" sz="2469" b="1" u="none" strike="noStrike">
                <a:solidFill>
                  <a:srgbClr val="0E5459"/>
                </a:solidFill>
                <a:latin typeface="Noto Sans Bold"/>
                <a:ea typeface="Noto Sans Bold"/>
                <a:cs typeface="Noto Sans Bold"/>
                <a:sym typeface="Noto Sans Bold"/>
              </a:rPr>
              <a:t>Extra Perks</a:t>
            </a:r>
          </a:p>
        </p:txBody>
      </p:sp>
      <p:grpSp>
        <p:nvGrpSpPr>
          <p:cNvPr id="17" name="Group 17"/>
          <p:cNvGrpSpPr/>
          <p:nvPr/>
        </p:nvGrpSpPr>
        <p:grpSpPr>
          <a:xfrm>
            <a:off x="6385962" y="1935664"/>
            <a:ext cx="5516077" cy="8195597"/>
            <a:chOff x="0" y="0"/>
            <a:chExt cx="1452794" cy="2158511"/>
          </a:xfrm>
        </p:grpSpPr>
        <p:sp>
          <p:nvSpPr>
            <p:cNvPr id="18" name="Freeform 18"/>
            <p:cNvSpPr/>
            <p:nvPr/>
          </p:nvSpPr>
          <p:spPr>
            <a:xfrm>
              <a:off x="0" y="0"/>
              <a:ext cx="1452794" cy="2158511"/>
            </a:xfrm>
            <a:custGeom>
              <a:avLst/>
              <a:gdLst/>
              <a:ahLst/>
              <a:cxnLst/>
              <a:rect l="l" t="t" r="r" b="b"/>
              <a:pathLst>
                <a:path w="1452794" h="2158511">
                  <a:moveTo>
                    <a:pt x="32281" y="0"/>
                  </a:moveTo>
                  <a:lnTo>
                    <a:pt x="1420513" y="0"/>
                  </a:lnTo>
                  <a:cubicBezTo>
                    <a:pt x="1438341" y="0"/>
                    <a:pt x="1452794" y="14453"/>
                    <a:pt x="1452794" y="32281"/>
                  </a:cubicBezTo>
                  <a:lnTo>
                    <a:pt x="1452794" y="2126230"/>
                  </a:lnTo>
                  <a:cubicBezTo>
                    <a:pt x="1452794" y="2134792"/>
                    <a:pt x="1449393" y="2143002"/>
                    <a:pt x="1443339" y="2149056"/>
                  </a:cubicBezTo>
                  <a:cubicBezTo>
                    <a:pt x="1437285" y="2155110"/>
                    <a:pt x="1429074" y="2158511"/>
                    <a:pt x="1420513" y="2158511"/>
                  </a:cubicBezTo>
                  <a:lnTo>
                    <a:pt x="32281" y="2158511"/>
                  </a:lnTo>
                  <a:cubicBezTo>
                    <a:pt x="23720" y="2158511"/>
                    <a:pt x="15509" y="2155110"/>
                    <a:pt x="9455" y="2149056"/>
                  </a:cubicBezTo>
                  <a:cubicBezTo>
                    <a:pt x="3401" y="2143002"/>
                    <a:pt x="0" y="2134792"/>
                    <a:pt x="0" y="2126230"/>
                  </a:cubicBezTo>
                  <a:lnTo>
                    <a:pt x="0" y="32281"/>
                  </a:lnTo>
                  <a:cubicBezTo>
                    <a:pt x="0" y="23720"/>
                    <a:pt x="3401" y="15509"/>
                    <a:pt x="9455" y="9455"/>
                  </a:cubicBezTo>
                  <a:cubicBezTo>
                    <a:pt x="15509" y="3401"/>
                    <a:pt x="23720" y="0"/>
                    <a:pt x="32281" y="0"/>
                  </a:cubicBezTo>
                  <a:close/>
                </a:path>
              </a:pathLst>
            </a:custGeom>
            <a:solidFill>
              <a:srgbClr val="43AB9A"/>
            </a:solidFill>
          </p:spPr>
          <p:txBody>
            <a:bodyPr/>
            <a:lstStyle/>
            <a:p>
              <a:endParaRPr lang="en-AU"/>
            </a:p>
          </p:txBody>
        </p:sp>
        <p:sp>
          <p:nvSpPr>
            <p:cNvPr id="19" name="TextBox 19"/>
            <p:cNvSpPr txBox="1"/>
            <p:nvPr/>
          </p:nvSpPr>
          <p:spPr>
            <a:xfrm>
              <a:off x="0" y="-142875"/>
              <a:ext cx="1452794" cy="2301386"/>
            </a:xfrm>
            <a:prstGeom prst="rect">
              <a:avLst/>
            </a:prstGeom>
          </p:spPr>
          <p:txBody>
            <a:bodyPr lIns="0" tIns="0" rIns="0" bIns="0" rtlCol="0" anchor="ctr"/>
            <a:lstStyle/>
            <a:p>
              <a:pPr algn="l">
                <a:lnSpc>
                  <a:spcPts val="4360"/>
                </a:lnSpc>
              </a:pPr>
              <a:endParaRPr/>
            </a:p>
          </p:txBody>
        </p:sp>
      </p:grpSp>
      <p:sp>
        <p:nvSpPr>
          <p:cNvPr id="20" name="TextBox 20"/>
          <p:cNvSpPr txBox="1"/>
          <p:nvPr/>
        </p:nvSpPr>
        <p:spPr>
          <a:xfrm>
            <a:off x="7196098" y="2076259"/>
            <a:ext cx="3895805" cy="1047750"/>
          </a:xfrm>
          <a:prstGeom prst="rect">
            <a:avLst/>
          </a:prstGeom>
        </p:spPr>
        <p:txBody>
          <a:bodyPr lIns="0" tIns="0" rIns="0" bIns="0" rtlCol="0" anchor="t">
            <a:spAutoFit/>
          </a:bodyPr>
          <a:lstStyle/>
          <a:p>
            <a:pPr marL="0" lvl="1" indent="0" algn="ctr">
              <a:lnSpc>
                <a:spcPts val="4079"/>
              </a:lnSpc>
              <a:spcBef>
                <a:spcPct val="0"/>
              </a:spcBef>
            </a:pPr>
            <a:r>
              <a:rPr lang="en-US" sz="3399" b="1">
                <a:solidFill>
                  <a:srgbClr val="FFFFFF"/>
                </a:solidFill>
                <a:latin typeface="Arimo Bold"/>
                <a:ea typeface="Arimo Bold"/>
                <a:cs typeface="Arimo Bold"/>
                <a:sym typeface="Arimo Bold"/>
              </a:rPr>
              <a:t>Skills Gained in the Industry</a:t>
            </a:r>
          </a:p>
        </p:txBody>
      </p:sp>
      <p:sp>
        <p:nvSpPr>
          <p:cNvPr id="21" name="TextBox 21"/>
          <p:cNvSpPr txBox="1"/>
          <p:nvPr/>
        </p:nvSpPr>
        <p:spPr>
          <a:xfrm>
            <a:off x="6385962" y="2990659"/>
            <a:ext cx="5516077" cy="6916928"/>
          </a:xfrm>
          <a:prstGeom prst="rect">
            <a:avLst/>
          </a:prstGeom>
        </p:spPr>
        <p:txBody>
          <a:bodyPr lIns="0" tIns="0" rIns="0" bIns="0" rtlCol="0" anchor="t">
            <a:spAutoFit/>
          </a:bodyPr>
          <a:lstStyle/>
          <a:p>
            <a:pPr algn="ctr">
              <a:lnSpc>
                <a:spcPts val="6174"/>
              </a:lnSpc>
            </a:pPr>
            <a:r>
              <a:rPr lang="en-US" sz="2469" b="1">
                <a:solidFill>
                  <a:srgbClr val="0E5459"/>
                </a:solidFill>
                <a:latin typeface="Noto Sans Bold"/>
                <a:ea typeface="Noto Sans Bold"/>
                <a:cs typeface="Noto Sans Bold"/>
                <a:sym typeface="Noto Sans Bold"/>
              </a:rPr>
              <a:t>Communic</a:t>
            </a:r>
            <a:r>
              <a:rPr lang="en-US" sz="2469" b="1" u="none" strike="noStrike">
                <a:solidFill>
                  <a:srgbClr val="0E5459"/>
                </a:solidFill>
                <a:latin typeface="Noto Sans Bold"/>
                <a:ea typeface="Noto Sans Bold"/>
                <a:cs typeface="Noto Sans Bold"/>
                <a:sym typeface="Noto Sans Bold"/>
              </a:rPr>
              <a:t>ation</a:t>
            </a:r>
          </a:p>
          <a:p>
            <a:pPr algn="ctr">
              <a:lnSpc>
                <a:spcPts val="6174"/>
              </a:lnSpc>
            </a:pPr>
            <a:r>
              <a:rPr lang="en-US" sz="2469" b="1" u="none" strike="noStrike">
                <a:solidFill>
                  <a:srgbClr val="FFFFFF"/>
                </a:solidFill>
                <a:latin typeface="Noto Sans Bold"/>
                <a:ea typeface="Noto Sans Bold"/>
                <a:cs typeface="Noto Sans Bold"/>
                <a:sym typeface="Noto Sans Bold"/>
              </a:rPr>
              <a:t>Time management</a:t>
            </a:r>
          </a:p>
          <a:p>
            <a:pPr algn="ctr">
              <a:lnSpc>
                <a:spcPts val="6174"/>
              </a:lnSpc>
            </a:pPr>
            <a:r>
              <a:rPr lang="en-US" sz="2469" b="1" u="none" strike="noStrike">
                <a:solidFill>
                  <a:srgbClr val="0E5459"/>
                </a:solidFill>
                <a:latin typeface="Noto Sans Bold"/>
                <a:ea typeface="Noto Sans Bold"/>
                <a:cs typeface="Noto Sans Bold"/>
                <a:sym typeface="Noto Sans Bold"/>
              </a:rPr>
              <a:t>Customer service</a:t>
            </a:r>
          </a:p>
          <a:p>
            <a:pPr algn="ctr">
              <a:lnSpc>
                <a:spcPts val="6174"/>
              </a:lnSpc>
            </a:pPr>
            <a:r>
              <a:rPr lang="en-US" sz="2469" b="1" u="none" strike="noStrike">
                <a:solidFill>
                  <a:srgbClr val="FFFFFF"/>
                </a:solidFill>
                <a:latin typeface="Noto Sans Bold"/>
                <a:ea typeface="Noto Sans Bold"/>
                <a:cs typeface="Noto Sans Bold"/>
                <a:sym typeface="Noto Sans Bold"/>
              </a:rPr>
              <a:t>Leadership</a:t>
            </a:r>
          </a:p>
          <a:p>
            <a:pPr algn="ctr">
              <a:lnSpc>
                <a:spcPts val="6174"/>
              </a:lnSpc>
            </a:pPr>
            <a:r>
              <a:rPr lang="en-US" sz="2469" b="1" u="none" strike="noStrike">
                <a:solidFill>
                  <a:srgbClr val="0E5459"/>
                </a:solidFill>
                <a:latin typeface="Noto Sans Bold"/>
                <a:ea typeface="Noto Sans Bold"/>
                <a:cs typeface="Noto Sans Bold"/>
                <a:sym typeface="Noto Sans Bold"/>
              </a:rPr>
              <a:t>Marketing &amp; sales</a:t>
            </a:r>
          </a:p>
          <a:p>
            <a:pPr algn="ctr">
              <a:lnSpc>
                <a:spcPts val="6174"/>
              </a:lnSpc>
            </a:pPr>
            <a:r>
              <a:rPr lang="en-US" sz="2469" b="1" u="none" strike="noStrike">
                <a:solidFill>
                  <a:srgbClr val="FFFFFF"/>
                </a:solidFill>
                <a:latin typeface="Noto Sans Bold"/>
                <a:ea typeface="Noto Sans Bold"/>
                <a:cs typeface="Noto Sans Bold"/>
                <a:sym typeface="Noto Sans Bold"/>
              </a:rPr>
              <a:t>Problem solving</a:t>
            </a:r>
          </a:p>
          <a:p>
            <a:pPr algn="ctr">
              <a:lnSpc>
                <a:spcPts val="6174"/>
              </a:lnSpc>
            </a:pPr>
            <a:r>
              <a:rPr lang="en-US" sz="2469" b="1" u="none" strike="noStrike">
                <a:solidFill>
                  <a:srgbClr val="0E5459"/>
                </a:solidFill>
                <a:latin typeface="Noto Sans Bold"/>
                <a:ea typeface="Noto Sans Bold"/>
                <a:cs typeface="Noto Sans Bold"/>
                <a:sym typeface="Noto Sans Bold"/>
              </a:rPr>
              <a:t>Cultural awareness</a:t>
            </a:r>
          </a:p>
          <a:p>
            <a:pPr algn="ctr">
              <a:lnSpc>
                <a:spcPts val="6174"/>
              </a:lnSpc>
            </a:pPr>
            <a:r>
              <a:rPr lang="en-US" sz="2469" b="1" u="none" strike="noStrike">
                <a:solidFill>
                  <a:srgbClr val="FFFFFF"/>
                </a:solidFill>
                <a:latin typeface="Noto Sans Bold"/>
                <a:ea typeface="Noto Sans Bold"/>
                <a:cs typeface="Noto Sans Bold"/>
                <a:sym typeface="Noto Sans Bold"/>
              </a:rPr>
              <a:t>Teamwork</a:t>
            </a:r>
          </a:p>
          <a:p>
            <a:pPr algn="ctr">
              <a:lnSpc>
                <a:spcPts val="6174"/>
              </a:lnSpc>
            </a:pPr>
            <a:r>
              <a:rPr lang="en-US" sz="2469" b="1" u="none" strike="noStrike">
                <a:solidFill>
                  <a:srgbClr val="0E5459"/>
                </a:solidFill>
                <a:latin typeface="Noto Sans Bold"/>
                <a:ea typeface="Noto Sans Bold"/>
                <a:cs typeface="Noto Sans Bold"/>
                <a:sym typeface="Noto Sans Bold"/>
              </a:rPr>
              <a:t>Digital &amp; booking systems</a:t>
            </a:r>
          </a:p>
        </p:txBody>
      </p:sp>
      <p:sp>
        <p:nvSpPr>
          <p:cNvPr id="22" name="TextBox 22"/>
          <p:cNvSpPr txBox="1"/>
          <p:nvPr/>
        </p:nvSpPr>
        <p:spPr>
          <a:xfrm>
            <a:off x="388250" y="2990659"/>
            <a:ext cx="5274292" cy="6135878"/>
          </a:xfrm>
          <a:prstGeom prst="rect">
            <a:avLst/>
          </a:prstGeom>
        </p:spPr>
        <p:txBody>
          <a:bodyPr lIns="0" tIns="0" rIns="0" bIns="0" rtlCol="0" anchor="t">
            <a:spAutoFit/>
          </a:bodyPr>
          <a:lstStyle/>
          <a:p>
            <a:pPr algn="ctr">
              <a:lnSpc>
                <a:spcPts val="6174"/>
              </a:lnSpc>
            </a:pPr>
            <a:r>
              <a:rPr lang="en-US" sz="2469" b="1" u="none" strike="noStrike">
                <a:solidFill>
                  <a:srgbClr val="0E5459"/>
                </a:solidFill>
                <a:latin typeface="Noto Sans Bold"/>
                <a:ea typeface="Noto Sans Bold"/>
                <a:cs typeface="Noto Sans Bold"/>
                <a:sym typeface="Noto Sans Bold"/>
              </a:rPr>
              <a:t>Travel and work anywhere</a:t>
            </a:r>
          </a:p>
          <a:p>
            <a:pPr algn="ctr">
              <a:lnSpc>
                <a:spcPts val="6174"/>
              </a:lnSpc>
            </a:pPr>
            <a:r>
              <a:rPr lang="en-US" sz="2469" b="1" u="none" strike="noStrike">
                <a:solidFill>
                  <a:srgbClr val="FFFFFF"/>
                </a:solidFill>
                <a:latin typeface="Noto Sans Bold"/>
                <a:ea typeface="Noto Sans Bold"/>
                <a:cs typeface="Noto Sans Bold"/>
                <a:sym typeface="Noto Sans Bold"/>
              </a:rPr>
              <a:t>Meet people from </a:t>
            </a:r>
          </a:p>
          <a:p>
            <a:pPr algn="ctr">
              <a:lnSpc>
                <a:spcPts val="6174"/>
              </a:lnSpc>
            </a:pPr>
            <a:r>
              <a:rPr lang="en-US" sz="2469" b="1" u="none" strike="noStrike">
                <a:solidFill>
                  <a:srgbClr val="FFFFFF"/>
                </a:solidFill>
                <a:latin typeface="Noto Sans Bold"/>
                <a:ea typeface="Noto Sans Bold"/>
                <a:cs typeface="Noto Sans Bold"/>
                <a:sym typeface="Noto Sans Bold"/>
              </a:rPr>
              <a:t>around the world</a:t>
            </a:r>
          </a:p>
          <a:p>
            <a:pPr algn="ctr">
              <a:lnSpc>
                <a:spcPts val="6174"/>
              </a:lnSpc>
            </a:pPr>
            <a:r>
              <a:rPr lang="en-US" sz="2469" b="1" u="none" strike="noStrike">
                <a:solidFill>
                  <a:srgbClr val="0E5459"/>
                </a:solidFill>
                <a:latin typeface="Noto Sans Bold"/>
                <a:ea typeface="Noto Sans Bold"/>
                <a:cs typeface="Noto Sans Bold"/>
                <a:sym typeface="Noto Sans Bold"/>
              </a:rPr>
              <a:t>Creative, active, and social jobs</a:t>
            </a:r>
          </a:p>
          <a:p>
            <a:pPr algn="ctr">
              <a:lnSpc>
                <a:spcPts val="6174"/>
              </a:lnSpc>
            </a:pPr>
            <a:r>
              <a:rPr lang="en-US" sz="2469" b="1" u="none" strike="noStrike">
                <a:solidFill>
                  <a:srgbClr val="FFFFFF"/>
                </a:solidFill>
                <a:latin typeface="Noto Sans Bold"/>
                <a:ea typeface="Noto Sans Bold"/>
                <a:cs typeface="Noto Sans Bold"/>
                <a:sym typeface="Noto Sans Bold"/>
              </a:rPr>
              <a:t>Clear pathways from </a:t>
            </a:r>
          </a:p>
          <a:p>
            <a:pPr algn="ctr">
              <a:lnSpc>
                <a:spcPts val="6174"/>
              </a:lnSpc>
            </a:pPr>
            <a:r>
              <a:rPr lang="en-US" sz="2469" b="1" u="none" strike="noStrike">
                <a:solidFill>
                  <a:srgbClr val="FFFFFF"/>
                </a:solidFill>
                <a:latin typeface="Noto Sans Bold"/>
                <a:ea typeface="Noto Sans Bold"/>
                <a:cs typeface="Noto Sans Bold"/>
                <a:sym typeface="Noto Sans Bold"/>
              </a:rPr>
              <a:t>school to career</a:t>
            </a:r>
          </a:p>
          <a:p>
            <a:pPr algn="ctr">
              <a:lnSpc>
                <a:spcPts val="6174"/>
              </a:lnSpc>
            </a:pPr>
            <a:r>
              <a:rPr lang="en-US" sz="2469" b="1" u="none" strike="noStrike">
                <a:solidFill>
                  <a:srgbClr val="0E5459"/>
                </a:solidFill>
                <a:latin typeface="Noto Sans Bold"/>
                <a:ea typeface="Noto Sans Bold"/>
                <a:cs typeface="Noto Sans Bold"/>
                <a:sym typeface="Noto Sans Bold"/>
              </a:rPr>
              <a:t>Work in-demand roles across a variety of industries</a:t>
            </a:r>
          </a:p>
        </p:txBody>
      </p:sp>
      <p:sp>
        <p:nvSpPr>
          <p:cNvPr id="23" name="TextBox 23"/>
          <p:cNvSpPr txBox="1"/>
          <p:nvPr/>
        </p:nvSpPr>
        <p:spPr>
          <a:xfrm>
            <a:off x="12857178" y="8295157"/>
            <a:ext cx="4710696" cy="1571625"/>
          </a:xfrm>
          <a:prstGeom prst="rect">
            <a:avLst/>
          </a:prstGeom>
        </p:spPr>
        <p:txBody>
          <a:bodyPr lIns="0" tIns="0" rIns="0" bIns="0" rtlCol="0" anchor="t">
            <a:spAutoFit/>
          </a:bodyPr>
          <a:lstStyle/>
          <a:p>
            <a:pPr marL="0" lvl="0" indent="0" algn="ctr">
              <a:lnSpc>
                <a:spcPts val="3120"/>
              </a:lnSpc>
              <a:spcBef>
                <a:spcPct val="0"/>
              </a:spcBef>
            </a:pPr>
            <a:r>
              <a:rPr lang="en-US" sz="2600" u="none" strike="noStrike">
                <a:solidFill>
                  <a:srgbClr val="FFFFFF"/>
                </a:solidFill>
                <a:latin typeface="Noto Sans"/>
                <a:ea typeface="Noto Sans"/>
                <a:cs typeface="Noto Sans"/>
                <a:sym typeface="Noto Sans"/>
              </a:rPr>
              <a:t>These skills support student capability development and give them transferable, employable skills.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5459"/>
        </a:solidFill>
        <a:effectLst/>
      </p:bgPr>
    </p:bg>
    <p:spTree>
      <p:nvGrpSpPr>
        <p:cNvPr id="1" name=""/>
        <p:cNvGrpSpPr/>
        <p:nvPr/>
      </p:nvGrpSpPr>
      <p:grpSpPr>
        <a:xfrm>
          <a:off x="0" y="0"/>
          <a:ext cx="0" cy="0"/>
          <a:chOff x="0" y="0"/>
          <a:chExt cx="0" cy="0"/>
        </a:xfrm>
      </p:grpSpPr>
      <p:sp>
        <p:nvSpPr>
          <p:cNvPr id="2" name="Freeform 2"/>
          <p:cNvSpPr/>
          <p:nvPr/>
        </p:nvSpPr>
        <p:spPr>
          <a:xfrm>
            <a:off x="20472" y="-783972"/>
            <a:ext cx="19295774" cy="11070972"/>
          </a:xfrm>
          <a:custGeom>
            <a:avLst/>
            <a:gdLst/>
            <a:ahLst/>
            <a:cxnLst/>
            <a:rect l="l" t="t" r="r" b="b"/>
            <a:pathLst>
              <a:path w="19295774" h="11070972">
                <a:moveTo>
                  <a:pt x="0" y="0"/>
                </a:moveTo>
                <a:lnTo>
                  <a:pt x="19295774" y="0"/>
                </a:lnTo>
                <a:lnTo>
                  <a:pt x="19295774" y="11070972"/>
                </a:lnTo>
                <a:lnTo>
                  <a:pt x="0" y="11070972"/>
                </a:lnTo>
                <a:lnTo>
                  <a:pt x="0" y="0"/>
                </a:lnTo>
                <a:close/>
              </a:path>
            </a:pathLst>
          </a:custGeom>
          <a:blipFill>
            <a:blip r:embed="rId2">
              <a:alphaModFix amt="13000"/>
            </a:blip>
            <a:stretch>
              <a:fillRect t="-8060" b="-8060"/>
            </a:stretch>
          </a:blipFill>
        </p:spPr>
        <p:txBody>
          <a:bodyPr/>
          <a:lstStyle/>
          <a:p>
            <a:endParaRPr lang="en-AU"/>
          </a:p>
        </p:txBody>
      </p:sp>
      <p:sp>
        <p:nvSpPr>
          <p:cNvPr id="3" name="Freeform 3"/>
          <p:cNvSpPr/>
          <p:nvPr/>
        </p:nvSpPr>
        <p:spPr>
          <a:xfrm>
            <a:off x="10629059" y="5037487"/>
            <a:ext cx="7658941" cy="5102770"/>
          </a:xfrm>
          <a:custGeom>
            <a:avLst/>
            <a:gdLst/>
            <a:ahLst/>
            <a:cxnLst/>
            <a:rect l="l" t="t" r="r" b="b"/>
            <a:pathLst>
              <a:path w="7658941" h="5102770">
                <a:moveTo>
                  <a:pt x="0" y="0"/>
                </a:moveTo>
                <a:lnTo>
                  <a:pt x="7658941" y="0"/>
                </a:lnTo>
                <a:lnTo>
                  <a:pt x="7658941" y="5102769"/>
                </a:lnTo>
                <a:lnTo>
                  <a:pt x="0" y="5102769"/>
                </a:lnTo>
                <a:lnTo>
                  <a:pt x="0" y="0"/>
                </a:lnTo>
                <a:close/>
              </a:path>
            </a:pathLst>
          </a:custGeom>
          <a:blipFill>
            <a:blip r:embed="rId3"/>
            <a:stretch>
              <a:fillRect/>
            </a:stretch>
          </a:blipFill>
        </p:spPr>
        <p:txBody>
          <a:bodyPr/>
          <a:lstStyle/>
          <a:p>
            <a:endParaRPr lang="en-AU"/>
          </a:p>
        </p:txBody>
      </p:sp>
      <p:grpSp>
        <p:nvGrpSpPr>
          <p:cNvPr id="4" name="Group 4"/>
          <p:cNvGrpSpPr/>
          <p:nvPr/>
        </p:nvGrpSpPr>
        <p:grpSpPr>
          <a:xfrm>
            <a:off x="846781" y="1318637"/>
            <a:ext cx="7983838" cy="8821619"/>
            <a:chOff x="0" y="0"/>
            <a:chExt cx="2102739" cy="2323389"/>
          </a:xfrm>
        </p:grpSpPr>
        <p:sp>
          <p:nvSpPr>
            <p:cNvPr id="5" name="Freeform 5"/>
            <p:cNvSpPr/>
            <p:nvPr/>
          </p:nvSpPr>
          <p:spPr>
            <a:xfrm>
              <a:off x="0" y="0"/>
              <a:ext cx="2102739" cy="2323389"/>
            </a:xfrm>
            <a:custGeom>
              <a:avLst/>
              <a:gdLst/>
              <a:ahLst/>
              <a:cxnLst/>
              <a:rect l="l" t="t" r="r" b="b"/>
              <a:pathLst>
                <a:path w="2102739" h="2323389">
                  <a:moveTo>
                    <a:pt x="22303" y="0"/>
                  </a:moveTo>
                  <a:lnTo>
                    <a:pt x="2080436" y="0"/>
                  </a:lnTo>
                  <a:cubicBezTo>
                    <a:pt x="2092754" y="0"/>
                    <a:pt x="2102739" y="9985"/>
                    <a:pt x="2102739" y="22303"/>
                  </a:cubicBezTo>
                  <a:lnTo>
                    <a:pt x="2102739" y="2301086"/>
                  </a:lnTo>
                  <a:cubicBezTo>
                    <a:pt x="2102739" y="2307001"/>
                    <a:pt x="2100389" y="2312674"/>
                    <a:pt x="2096207" y="2316857"/>
                  </a:cubicBezTo>
                  <a:cubicBezTo>
                    <a:pt x="2092024" y="2321040"/>
                    <a:pt x="2086351" y="2323389"/>
                    <a:pt x="2080436" y="2323389"/>
                  </a:cubicBezTo>
                  <a:lnTo>
                    <a:pt x="22303" y="2323389"/>
                  </a:lnTo>
                  <a:cubicBezTo>
                    <a:pt x="16388" y="2323389"/>
                    <a:pt x="10715" y="2321040"/>
                    <a:pt x="6532" y="2316857"/>
                  </a:cubicBezTo>
                  <a:cubicBezTo>
                    <a:pt x="2350" y="2312674"/>
                    <a:pt x="0" y="2307001"/>
                    <a:pt x="0" y="2301086"/>
                  </a:cubicBezTo>
                  <a:lnTo>
                    <a:pt x="0" y="22303"/>
                  </a:lnTo>
                  <a:cubicBezTo>
                    <a:pt x="0" y="16388"/>
                    <a:pt x="2350" y="10715"/>
                    <a:pt x="6532" y="6532"/>
                  </a:cubicBezTo>
                  <a:cubicBezTo>
                    <a:pt x="10715" y="2350"/>
                    <a:pt x="16388" y="0"/>
                    <a:pt x="22303" y="0"/>
                  </a:cubicBezTo>
                  <a:close/>
                </a:path>
              </a:pathLst>
            </a:custGeom>
            <a:solidFill>
              <a:srgbClr val="43AB9A"/>
            </a:solidFill>
          </p:spPr>
          <p:txBody>
            <a:bodyPr/>
            <a:lstStyle/>
            <a:p>
              <a:endParaRPr lang="en-AU"/>
            </a:p>
          </p:txBody>
        </p:sp>
        <p:sp>
          <p:nvSpPr>
            <p:cNvPr id="6" name="TextBox 6"/>
            <p:cNvSpPr txBox="1"/>
            <p:nvPr/>
          </p:nvSpPr>
          <p:spPr>
            <a:xfrm>
              <a:off x="0" y="-142875"/>
              <a:ext cx="2102739" cy="2466264"/>
            </a:xfrm>
            <a:prstGeom prst="rect">
              <a:avLst/>
            </a:prstGeom>
          </p:spPr>
          <p:txBody>
            <a:bodyPr lIns="0" tIns="0" rIns="0" bIns="0" rtlCol="0" anchor="ctr"/>
            <a:lstStyle/>
            <a:p>
              <a:pPr marL="511683" lvl="1" indent="-255842" algn="l">
                <a:lnSpc>
                  <a:spcPts val="4360"/>
                </a:lnSpc>
                <a:buFont typeface="Arial"/>
                <a:buChar char="•"/>
              </a:pPr>
              <a:endParaRPr/>
            </a:p>
          </p:txBody>
        </p:sp>
      </p:grpSp>
      <p:sp>
        <p:nvSpPr>
          <p:cNvPr id="7" name="Freeform 7"/>
          <p:cNvSpPr/>
          <p:nvPr/>
        </p:nvSpPr>
        <p:spPr>
          <a:xfrm>
            <a:off x="9924587" y="304800"/>
            <a:ext cx="7901115" cy="5056714"/>
          </a:xfrm>
          <a:custGeom>
            <a:avLst/>
            <a:gdLst/>
            <a:ahLst/>
            <a:cxnLst/>
            <a:rect l="l" t="t" r="r" b="b"/>
            <a:pathLst>
              <a:path w="7901115" h="5056714">
                <a:moveTo>
                  <a:pt x="0" y="0"/>
                </a:moveTo>
                <a:lnTo>
                  <a:pt x="7901115" y="0"/>
                </a:lnTo>
                <a:lnTo>
                  <a:pt x="7901115" y="5056714"/>
                </a:lnTo>
                <a:lnTo>
                  <a:pt x="0" y="5056714"/>
                </a:lnTo>
                <a:lnTo>
                  <a:pt x="0" y="0"/>
                </a:lnTo>
                <a:close/>
              </a:path>
            </a:pathLst>
          </a:custGeom>
          <a:blipFill>
            <a:blip r:embed="rId4"/>
            <a:stretch>
              <a:fillRect/>
            </a:stretch>
          </a:blipFill>
        </p:spPr>
        <p:txBody>
          <a:bodyPr/>
          <a:lstStyle/>
          <a:p>
            <a:endParaRPr lang="en-AU"/>
          </a:p>
        </p:txBody>
      </p:sp>
      <p:sp>
        <p:nvSpPr>
          <p:cNvPr id="8" name="TextBox 8"/>
          <p:cNvSpPr txBox="1"/>
          <p:nvPr/>
        </p:nvSpPr>
        <p:spPr>
          <a:xfrm>
            <a:off x="197342" y="285750"/>
            <a:ext cx="9915227" cy="742950"/>
          </a:xfrm>
          <a:prstGeom prst="rect">
            <a:avLst/>
          </a:prstGeom>
        </p:spPr>
        <p:txBody>
          <a:bodyPr lIns="0" tIns="0" rIns="0" bIns="0" rtlCol="0" anchor="t">
            <a:spAutoFit/>
          </a:bodyPr>
          <a:lstStyle/>
          <a:p>
            <a:pPr marL="0" lvl="0" indent="0" algn="ctr">
              <a:lnSpc>
                <a:spcPts val="5759"/>
              </a:lnSpc>
              <a:spcBef>
                <a:spcPct val="0"/>
              </a:spcBef>
            </a:pPr>
            <a:r>
              <a:rPr lang="en-US" sz="4799" b="1" u="none" strike="noStrike" spc="479">
                <a:solidFill>
                  <a:srgbClr val="FFFFFF"/>
                </a:solidFill>
                <a:latin typeface="Arimo Bold"/>
                <a:ea typeface="Arimo Bold"/>
                <a:cs typeface="Arimo Bold"/>
                <a:sym typeface="Arimo Bold"/>
              </a:rPr>
              <a:t>Major Events Coming to WA </a:t>
            </a:r>
          </a:p>
        </p:txBody>
      </p:sp>
      <p:sp>
        <p:nvSpPr>
          <p:cNvPr id="9" name="TextBox 9"/>
          <p:cNvSpPr txBox="1"/>
          <p:nvPr/>
        </p:nvSpPr>
        <p:spPr>
          <a:xfrm>
            <a:off x="1145949" y="1324537"/>
            <a:ext cx="7385501" cy="8600269"/>
          </a:xfrm>
          <a:prstGeom prst="rect">
            <a:avLst/>
          </a:prstGeom>
        </p:spPr>
        <p:txBody>
          <a:bodyPr lIns="0" tIns="0" rIns="0" bIns="0" rtlCol="0" anchor="t">
            <a:spAutoFit/>
          </a:bodyPr>
          <a:lstStyle/>
          <a:p>
            <a:pPr marL="0" lvl="1" indent="0" algn="ctr">
              <a:lnSpc>
                <a:spcPts val="5297"/>
              </a:lnSpc>
              <a:spcBef>
                <a:spcPct val="0"/>
              </a:spcBef>
            </a:pPr>
            <a:r>
              <a:rPr lang="en-US" sz="2596" b="1" u="none" strike="noStrike" spc="231">
                <a:solidFill>
                  <a:srgbClr val="0E5459"/>
                </a:solidFill>
                <a:latin typeface="Noto Sans Bold"/>
                <a:ea typeface="Noto Sans Bold"/>
                <a:cs typeface="Noto Sans Bold"/>
                <a:sym typeface="Noto Sans Bold"/>
              </a:rPr>
              <a:t>SPORTS</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Rugby World Cup 2027​</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World Master Games 2029​</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Australian Rowing Championships (2027/30)</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World Gay Games XIII in 2030</a:t>
            </a:r>
          </a:p>
          <a:p>
            <a:pPr algn="ctr">
              <a:lnSpc>
                <a:spcPts val="5297"/>
              </a:lnSpc>
              <a:spcBef>
                <a:spcPct val="0"/>
              </a:spcBef>
            </a:pPr>
            <a:endParaRPr lang="en-US" sz="2596" b="1" u="none" strike="noStrike">
              <a:solidFill>
                <a:srgbClr val="FFFFFF"/>
              </a:solidFill>
              <a:latin typeface="Noto Sans Bold"/>
              <a:ea typeface="Noto Sans Bold"/>
              <a:cs typeface="Noto Sans Bold"/>
              <a:sym typeface="Noto Sans Bold"/>
            </a:endParaRPr>
          </a:p>
          <a:p>
            <a:pPr marL="0" lvl="1" indent="0" algn="ctr">
              <a:lnSpc>
                <a:spcPts val="5297"/>
              </a:lnSpc>
              <a:spcBef>
                <a:spcPct val="0"/>
              </a:spcBef>
            </a:pPr>
            <a:r>
              <a:rPr lang="en-US" sz="2596" b="1" u="none" strike="noStrike" spc="231">
                <a:solidFill>
                  <a:srgbClr val="0E5459"/>
                </a:solidFill>
                <a:latin typeface="Noto Sans Bold"/>
                <a:ea typeface="Noto Sans Bold"/>
                <a:cs typeface="Noto Sans Bold"/>
                <a:sym typeface="Noto Sans Bold"/>
              </a:rPr>
              <a:t>ARTS &amp; CULTURE</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Fringe, Taste Great Southern, Crab Fest, Pair’d, Ord Valley Muster, Karijini Experience​</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Total Solar Eclipse Kimberley 2028​</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a:t>
            </a:r>
          </a:p>
          <a:p>
            <a:pPr marL="0" lvl="1" indent="0" algn="ctr">
              <a:lnSpc>
                <a:spcPts val="5297"/>
              </a:lnSpc>
              <a:spcBef>
                <a:spcPct val="0"/>
              </a:spcBef>
            </a:pPr>
            <a:r>
              <a:rPr lang="en-US" sz="2596" b="1" u="none" strike="noStrike">
                <a:solidFill>
                  <a:srgbClr val="FFFFFF"/>
                </a:solidFill>
                <a:latin typeface="Noto Sans Bold"/>
                <a:ea typeface="Noto Sans Bold"/>
                <a:cs typeface="Noto Sans Bold"/>
                <a:sym typeface="Noto Sans Bold"/>
              </a:rPr>
              <a:t>Huge demand for workers in all areas for Events + Tourism + Hospitality!!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3972"/>
            <a:ext cx="18288000" cy="11070972"/>
          </a:xfrm>
          <a:custGeom>
            <a:avLst/>
            <a:gdLst/>
            <a:ahLst/>
            <a:cxnLst/>
            <a:rect l="l" t="t" r="r" b="b"/>
            <a:pathLst>
              <a:path w="18288000" h="11070972">
                <a:moveTo>
                  <a:pt x="0" y="0"/>
                </a:moveTo>
                <a:lnTo>
                  <a:pt x="18288000" y="0"/>
                </a:lnTo>
                <a:lnTo>
                  <a:pt x="18288000" y="11070972"/>
                </a:lnTo>
                <a:lnTo>
                  <a:pt x="0" y="11070972"/>
                </a:lnTo>
                <a:lnTo>
                  <a:pt x="0" y="0"/>
                </a:lnTo>
                <a:close/>
              </a:path>
            </a:pathLst>
          </a:custGeom>
          <a:blipFill>
            <a:blip r:embed="rId2">
              <a:alphaModFix amt="36000"/>
            </a:blip>
            <a:stretch>
              <a:fillRect t="-5028" b="-5028"/>
            </a:stretch>
          </a:blipFill>
        </p:spPr>
        <p:txBody>
          <a:bodyPr/>
          <a:lstStyle/>
          <a:p>
            <a:endParaRPr lang="en-AU"/>
          </a:p>
        </p:txBody>
      </p:sp>
      <p:grpSp>
        <p:nvGrpSpPr>
          <p:cNvPr id="3" name="Group 3"/>
          <p:cNvGrpSpPr/>
          <p:nvPr/>
        </p:nvGrpSpPr>
        <p:grpSpPr>
          <a:xfrm>
            <a:off x="545" y="0"/>
            <a:ext cx="18287455" cy="983627"/>
            <a:chOff x="0" y="0"/>
            <a:chExt cx="5037154" cy="270933"/>
          </a:xfrm>
        </p:grpSpPr>
        <p:sp>
          <p:nvSpPr>
            <p:cNvPr id="4" name="Freeform 4"/>
            <p:cNvSpPr/>
            <p:nvPr/>
          </p:nvSpPr>
          <p:spPr>
            <a:xfrm>
              <a:off x="0" y="0"/>
              <a:ext cx="5037154" cy="270933"/>
            </a:xfrm>
            <a:custGeom>
              <a:avLst/>
              <a:gdLst/>
              <a:ahLst/>
              <a:cxnLst/>
              <a:rect l="l" t="t" r="r" b="b"/>
              <a:pathLst>
                <a:path w="5037154" h="270933">
                  <a:moveTo>
                    <a:pt x="0" y="0"/>
                  </a:moveTo>
                  <a:lnTo>
                    <a:pt x="5037154" y="0"/>
                  </a:lnTo>
                  <a:lnTo>
                    <a:pt x="5037154" y="270933"/>
                  </a:lnTo>
                  <a:lnTo>
                    <a:pt x="0" y="270933"/>
                  </a:lnTo>
                  <a:close/>
                </a:path>
              </a:pathLst>
            </a:custGeom>
            <a:solidFill>
              <a:srgbClr val="0E5459"/>
            </a:solidFill>
          </p:spPr>
          <p:txBody>
            <a:bodyPr/>
            <a:lstStyle/>
            <a:p>
              <a:endParaRPr lang="en-AU"/>
            </a:p>
          </p:txBody>
        </p:sp>
        <p:sp>
          <p:nvSpPr>
            <p:cNvPr id="5" name="TextBox 5"/>
            <p:cNvSpPr txBox="1"/>
            <p:nvPr/>
          </p:nvSpPr>
          <p:spPr>
            <a:xfrm>
              <a:off x="0" y="-19050"/>
              <a:ext cx="5037154" cy="289983"/>
            </a:xfrm>
            <a:prstGeom prst="rect">
              <a:avLst/>
            </a:prstGeom>
          </p:spPr>
          <p:txBody>
            <a:bodyPr lIns="35919" tIns="35919" rIns="35919" bIns="35919" rtlCol="0" anchor="ctr"/>
            <a:lstStyle/>
            <a:p>
              <a:pPr algn="ctr">
                <a:lnSpc>
                  <a:spcPts val="1399"/>
                </a:lnSpc>
              </a:pPr>
              <a:endParaRPr/>
            </a:p>
          </p:txBody>
        </p:sp>
      </p:grpSp>
      <p:sp>
        <p:nvSpPr>
          <p:cNvPr id="6" name="Freeform 6"/>
          <p:cNvSpPr/>
          <p:nvPr/>
        </p:nvSpPr>
        <p:spPr>
          <a:xfrm>
            <a:off x="14169319" y="33053"/>
            <a:ext cx="693225" cy="789386"/>
          </a:xfrm>
          <a:custGeom>
            <a:avLst/>
            <a:gdLst/>
            <a:ahLst/>
            <a:cxnLst/>
            <a:rect l="l" t="t" r="r" b="b"/>
            <a:pathLst>
              <a:path w="693225" h="789386">
                <a:moveTo>
                  <a:pt x="0" y="0"/>
                </a:moveTo>
                <a:lnTo>
                  <a:pt x="693225" y="0"/>
                </a:lnTo>
                <a:lnTo>
                  <a:pt x="693225" y="789386"/>
                </a:lnTo>
                <a:lnTo>
                  <a:pt x="0" y="789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17259300" y="75502"/>
            <a:ext cx="469085" cy="816446"/>
          </a:xfrm>
          <a:custGeom>
            <a:avLst/>
            <a:gdLst/>
            <a:ahLst/>
            <a:cxnLst/>
            <a:rect l="l" t="t" r="r" b="b"/>
            <a:pathLst>
              <a:path w="469085" h="816446">
                <a:moveTo>
                  <a:pt x="0" y="0"/>
                </a:moveTo>
                <a:lnTo>
                  <a:pt x="469085" y="0"/>
                </a:lnTo>
                <a:lnTo>
                  <a:pt x="469085" y="816446"/>
                </a:lnTo>
                <a:lnTo>
                  <a:pt x="0" y="816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658564" y="93979"/>
            <a:ext cx="776988" cy="800268"/>
          </a:xfrm>
          <a:custGeom>
            <a:avLst/>
            <a:gdLst/>
            <a:ahLst/>
            <a:cxnLst/>
            <a:rect l="l" t="t" r="r" b="b"/>
            <a:pathLst>
              <a:path w="776988" h="800268">
                <a:moveTo>
                  <a:pt x="0" y="0"/>
                </a:moveTo>
                <a:lnTo>
                  <a:pt x="776987" y="0"/>
                </a:lnTo>
                <a:lnTo>
                  <a:pt x="776987" y="800268"/>
                </a:lnTo>
                <a:lnTo>
                  <a:pt x="0" y="800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9" name="Freeform 9"/>
          <p:cNvSpPr/>
          <p:nvPr/>
        </p:nvSpPr>
        <p:spPr>
          <a:xfrm rot="-2339302">
            <a:off x="3451368" y="41874"/>
            <a:ext cx="711789" cy="858518"/>
          </a:xfrm>
          <a:custGeom>
            <a:avLst/>
            <a:gdLst/>
            <a:ahLst/>
            <a:cxnLst/>
            <a:rect l="l" t="t" r="r" b="b"/>
            <a:pathLst>
              <a:path w="711789" h="858518">
                <a:moveTo>
                  <a:pt x="0" y="0"/>
                </a:moveTo>
                <a:lnTo>
                  <a:pt x="711789" y="0"/>
                </a:lnTo>
                <a:lnTo>
                  <a:pt x="711789" y="858518"/>
                </a:lnTo>
                <a:lnTo>
                  <a:pt x="0" y="858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0" name="Freeform 10"/>
          <p:cNvSpPr/>
          <p:nvPr/>
        </p:nvSpPr>
        <p:spPr>
          <a:xfrm>
            <a:off x="2207076" y="59369"/>
            <a:ext cx="472732" cy="891948"/>
          </a:xfrm>
          <a:custGeom>
            <a:avLst/>
            <a:gdLst/>
            <a:ahLst/>
            <a:cxnLst/>
            <a:rect l="l" t="t" r="r" b="b"/>
            <a:pathLst>
              <a:path w="472732" h="891948">
                <a:moveTo>
                  <a:pt x="0" y="0"/>
                </a:moveTo>
                <a:lnTo>
                  <a:pt x="472732" y="0"/>
                </a:lnTo>
                <a:lnTo>
                  <a:pt x="472732" y="891948"/>
                </a:lnTo>
                <a:lnTo>
                  <a:pt x="0" y="8919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a:p>
        </p:txBody>
      </p:sp>
      <p:sp>
        <p:nvSpPr>
          <p:cNvPr id="11" name="Freeform 11"/>
          <p:cNvSpPr/>
          <p:nvPr/>
        </p:nvSpPr>
        <p:spPr>
          <a:xfrm>
            <a:off x="15630063" y="199129"/>
            <a:ext cx="861719" cy="623310"/>
          </a:xfrm>
          <a:custGeom>
            <a:avLst/>
            <a:gdLst/>
            <a:ahLst/>
            <a:cxnLst/>
            <a:rect l="l" t="t" r="r" b="b"/>
            <a:pathLst>
              <a:path w="861719" h="623310">
                <a:moveTo>
                  <a:pt x="0" y="0"/>
                </a:moveTo>
                <a:lnTo>
                  <a:pt x="861719" y="0"/>
                </a:lnTo>
                <a:lnTo>
                  <a:pt x="861719" y="623310"/>
                </a:lnTo>
                <a:lnTo>
                  <a:pt x="0" y="623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a:p>
        </p:txBody>
      </p:sp>
      <p:sp>
        <p:nvSpPr>
          <p:cNvPr id="12" name="TextBox 12"/>
          <p:cNvSpPr txBox="1"/>
          <p:nvPr/>
        </p:nvSpPr>
        <p:spPr>
          <a:xfrm>
            <a:off x="594908" y="1021919"/>
            <a:ext cx="2774007" cy="500381"/>
          </a:xfrm>
          <a:prstGeom prst="rect">
            <a:avLst/>
          </a:prstGeom>
        </p:spPr>
        <p:txBody>
          <a:bodyPr lIns="0" tIns="0" rIns="0" bIns="0" rtlCol="0" anchor="t">
            <a:spAutoFit/>
          </a:bodyPr>
          <a:lstStyle/>
          <a:p>
            <a:pPr algn="l">
              <a:lnSpc>
                <a:spcPts val="3919"/>
              </a:lnSpc>
            </a:pPr>
            <a:r>
              <a:rPr lang="en-US" sz="2799" b="1">
                <a:solidFill>
                  <a:srgbClr val="0E5459"/>
                </a:solidFill>
                <a:latin typeface="Arimo Bold"/>
                <a:ea typeface="Arimo Bold"/>
                <a:cs typeface="Arimo Bold"/>
                <a:sym typeface="Arimo Bold"/>
              </a:rPr>
              <a:t>Education</a:t>
            </a:r>
          </a:p>
        </p:txBody>
      </p:sp>
      <p:sp>
        <p:nvSpPr>
          <p:cNvPr id="13" name="TextBox 13"/>
          <p:cNvSpPr txBox="1"/>
          <p:nvPr/>
        </p:nvSpPr>
        <p:spPr>
          <a:xfrm>
            <a:off x="594908" y="1589168"/>
            <a:ext cx="2269091" cy="1111885"/>
          </a:xfrm>
          <a:prstGeom prst="rect">
            <a:avLst/>
          </a:prstGeom>
        </p:spPr>
        <p:txBody>
          <a:bodyPr lIns="0" tIns="0" rIns="0" bIns="0" rtlCol="0" anchor="t">
            <a:spAutoFit/>
          </a:bodyPr>
          <a:lstStyle/>
          <a:p>
            <a:pPr algn="l">
              <a:lnSpc>
                <a:spcPts val="2239"/>
              </a:lnSpc>
            </a:pPr>
            <a:r>
              <a:rPr lang="en-US" sz="1599" b="1">
                <a:solidFill>
                  <a:srgbClr val="000000"/>
                </a:solidFill>
                <a:latin typeface="Arimo Bold"/>
                <a:ea typeface="Arimo Bold"/>
                <a:cs typeface="Arimo Bold"/>
                <a:sym typeface="Arimo Bold"/>
              </a:rPr>
              <a:t>Certificate II in:</a:t>
            </a:r>
          </a:p>
          <a:p>
            <a:pPr algn="l">
              <a:lnSpc>
                <a:spcPts val="2239"/>
              </a:lnSpc>
            </a:pPr>
            <a:r>
              <a:rPr lang="en-US" sz="1599">
                <a:solidFill>
                  <a:srgbClr val="000000"/>
                </a:solidFill>
                <a:latin typeface="Arimo"/>
                <a:ea typeface="Arimo"/>
                <a:cs typeface="Arimo"/>
                <a:sym typeface="Arimo"/>
              </a:rPr>
              <a:t>Cookery</a:t>
            </a:r>
          </a:p>
          <a:p>
            <a:pPr algn="l">
              <a:lnSpc>
                <a:spcPts val="2239"/>
              </a:lnSpc>
            </a:pPr>
            <a:r>
              <a:rPr lang="en-US" sz="1599">
                <a:solidFill>
                  <a:srgbClr val="000000"/>
                </a:solidFill>
                <a:latin typeface="Arimo"/>
                <a:ea typeface="Arimo"/>
                <a:cs typeface="Arimo"/>
                <a:sym typeface="Arimo"/>
              </a:rPr>
              <a:t>Hospitality</a:t>
            </a:r>
          </a:p>
          <a:p>
            <a:pPr algn="l">
              <a:lnSpc>
                <a:spcPts val="2239"/>
              </a:lnSpc>
            </a:pPr>
            <a:r>
              <a:rPr lang="en-US" sz="1599">
                <a:solidFill>
                  <a:srgbClr val="000000"/>
                </a:solidFill>
                <a:latin typeface="Arimo"/>
                <a:ea typeface="Arimo"/>
                <a:cs typeface="Arimo"/>
                <a:sym typeface="Arimo"/>
              </a:rPr>
              <a:t>Baking</a:t>
            </a:r>
          </a:p>
        </p:txBody>
      </p:sp>
      <p:sp>
        <p:nvSpPr>
          <p:cNvPr id="14" name="TextBox 14"/>
          <p:cNvSpPr txBox="1"/>
          <p:nvPr/>
        </p:nvSpPr>
        <p:spPr>
          <a:xfrm>
            <a:off x="594908" y="3721135"/>
            <a:ext cx="4668695" cy="1853184"/>
          </a:xfrm>
          <a:prstGeom prst="rect">
            <a:avLst/>
          </a:prstGeom>
        </p:spPr>
        <p:txBody>
          <a:bodyPr lIns="0" tIns="0" rIns="0" bIns="0" rtlCol="0" anchor="t">
            <a:spAutoFit/>
          </a:bodyPr>
          <a:lstStyle/>
          <a:p>
            <a:pPr algn="l">
              <a:lnSpc>
                <a:spcPts val="2239"/>
              </a:lnSpc>
            </a:pPr>
            <a:r>
              <a:rPr lang="en-US" sz="1599" b="1">
                <a:solidFill>
                  <a:srgbClr val="000000"/>
                </a:solidFill>
                <a:latin typeface="Arimo Bold"/>
                <a:ea typeface="Arimo Bold"/>
                <a:cs typeface="Arimo Bold"/>
                <a:sym typeface="Arimo Bold"/>
              </a:rPr>
              <a:t>Certificate III in:</a:t>
            </a:r>
          </a:p>
          <a:p>
            <a:pPr algn="l">
              <a:lnSpc>
                <a:spcPts val="2319"/>
              </a:lnSpc>
            </a:pPr>
            <a:r>
              <a:rPr lang="en-US" sz="1599">
                <a:solidFill>
                  <a:srgbClr val="000000"/>
                </a:solidFill>
                <a:latin typeface="Arimo"/>
                <a:ea typeface="Arimo"/>
                <a:cs typeface="Arimo"/>
                <a:sym typeface="Arimo"/>
              </a:rPr>
              <a:t>Commercial Cookery (Apprenticeship level)</a:t>
            </a:r>
          </a:p>
          <a:p>
            <a:pPr algn="l">
              <a:lnSpc>
                <a:spcPts val="3615"/>
              </a:lnSpc>
            </a:pPr>
            <a:r>
              <a:rPr lang="en-US" sz="1599">
                <a:solidFill>
                  <a:srgbClr val="000000"/>
                </a:solidFill>
                <a:latin typeface="Arimo"/>
                <a:ea typeface="Arimo"/>
                <a:cs typeface="Arimo"/>
                <a:sym typeface="Arimo"/>
              </a:rPr>
              <a:t>Hospitality</a:t>
            </a:r>
          </a:p>
          <a:p>
            <a:pPr algn="l">
              <a:lnSpc>
                <a:spcPts val="3615"/>
              </a:lnSpc>
            </a:pPr>
            <a:r>
              <a:rPr lang="en-US" sz="1599">
                <a:solidFill>
                  <a:srgbClr val="000000"/>
                </a:solidFill>
                <a:latin typeface="Arimo"/>
                <a:ea typeface="Arimo"/>
                <a:cs typeface="Arimo"/>
                <a:sym typeface="Arimo"/>
              </a:rPr>
              <a:t>Baking</a:t>
            </a:r>
          </a:p>
          <a:p>
            <a:pPr algn="l">
              <a:lnSpc>
                <a:spcPts val="3615"/>
              </a:lnSpc>
            </a:pPr>
            <a:r>
              <a:rPr lang="en-US" sz="1599">
                <a:solidFill>
                  <a:srgbClr val="000000"/>
                </a:solidFill>
                <a:latin typeface="Arimo"/>
                <a:ea typeface="Arimo"/>
                <a:cs typeface="Arimo"/>
                <a:sym typeface="Arimo"/>
              </a:rPr>
              <a:t>Patisserie</a:t>
            </a:r>
          </a:p>
        </p:txBody>
      </p:sp>
      <p:sp>
        <p:nvSpPr>
          <p:cNvPr id="15" name="TextBox 15"/>
          <p:cNvSpPr txBox="1"/>
          <p:nvPr/>
        </p:nvSpPr>
        <p:spPr>
          <a:xfrm>
            <a:off x="594908" y="5940656"/>
            <a:ext cx="3013337" cy="1111885"/>
          </a:xfrm>
          <a:prstGeom prst="rect">
            <a:avLst/>
          </a:prstGeom>
        </p:spPr>
        <p:txBody>
          <a:bodyPr lIns="0" tIns="0" rIns="0" bIns="0" rtlCol="0" anchor="t">
            <a:spAutoFit/>
          </a:bodyPr>
          <a:lstStyle/>
          <a:p>
            <a:pPr algn="l">
              <a:lnSpc>
                <a:spcPts val="2239"/>
              </a:lnSpc>
            </a:pPr>
            <a:r>
              <a:rPr lang="en-US" sz="1599" b="1">
                <a:solidFill>
                  <a:srgbClr val="000000"/>
                </a:solidFill>
                <a:latin typeface="Arimo Bold"/>
                <a:ea typeface="Arimo Bold"/>
                <a:cs typeface="Arimo Bold"/>
                <a:sym typeface="Arimo Bold"/>
              </a:rPr>
              <a:t>Certificate IV in:</a:t>
            </a:r>
          </a:p>
          <a:p>
            <a:pPr algn="l">
              <a:lnSpc>
                <a:spcPts val="2239"/>
              </a:lnSpc>
            </a:pPr>
            <a:r>
              <a:rPr lang="en-US" sz="1599">
                <a:solidFill>
                  <a:srgbClr val="000000"/>
                </a:solidFill>
                <a:latin typeface="Arimo"/>
                <a:ea typeface="Arimo"/>
                <a:cs typeface="Arimo"/>
                <a:sym typeface="Arimo"/>
              </a:rPr>
              <a:t>Commercial Cookery</a:t>
            </a:r>
          </a:p>
          <a:p>
            <a:pPr algn="l">
              <a:lnSpc>
                <a:spcPts val="2239"/>
              </a:lnSpc>
            </a:pPr>
            <a:r>
              <a:rPr lang="en-US" sz="1599">
                <a:solidFill>
                  <a:srgbClr val="000000"/>
                </a:solidFill>
                <a:latin typeface="Arimo"/>
                <a:ea typeface="Arimo"/>
                <a:cs typeface="Arimo"/>
                <a:sym typeface="Arimo"/>
              </a:rPr>
              <a:t>Hospitality</a:t>
            </a:r>
          </a:p>
          <a:p>
            <a:pPr algn="l">
              <a:lnSpc>
                <a:spcPts val="2239"/>
              </a:lnSpc>
            </a:pPr>
            <a:r>
              <a:rPr lang="en-US" sz="1599">
                <a:solidFill>
                  <a:srgbClr val="000000"/>
                </a:solidFill>
                <a:latin typeface="Arimo"/>
                <a:ea typeface="Arimo"/>
                <a:cs typeface="Arimo"/>
                <a:sym typeface="Arimo"/>
              </a:rPr>
              <a:t>Patisserie</a:t>
            </a:r>
          </a:p>
        </p:txBody>
      </p:sp>
      <p:sp>
        <p:nvSpPr>
          <p:cNvPr id="16" name="TextBox 16"/>
          <p:cNvSpPr txBox="1"/>
          <p:nvPr/>
        </p:nvSpPr>
        <p:spPr>
          <a:xfrm>
            <a:off x="594908" y="7846758"/>
            <a:ext cx="5331307" cy="1759839"/>
          </a:xfrm>
          <a:prstGeom prst="rect">
            <a:avLst/>
          </a:prstGeom>
        </p:spPr>
        <p:txBody>
          <a:bodyPr lIns="0" tIns="0" rIns="0" bIns="0" rtlCol="0" anchor="t">
            <a:spAutoFit/>
          </a:bodyPr>
          <a:lstStyle/>
          <a:p>
            <a:pPr algn="l">
              <a:lnSpc>
                <a:spcPts val="3135"/>
              </a:lnSpc>
            </a:pPr>
            <a:r>
              <a:rPr lang="en-US" sz="1599" b="1">
                <a:solidFill>
                  <a:srgbClr val="000000"/>
                </a:solidFill>
                <a:latin typeface="Arimo Bold"/>
                <a:ea typeface="Arimo Bold"/>
                <a:cs typeface="Arimo Bold"/>
                <a:sym typeface="Arimo Bold"/>
              </a:rPr>
              <a:t>Diploma of Hospitality Management</a:t>
            </a:r>
          </a:p>
          <a:p>
            <a:pPr algn="l">
              <a:lnSpc>
                <a:spcPts val="3135"/>
              </a:lnSpc>
            </a:pPr>
            <a:r>
              <a:rPr lang="en-US" sz="1599" b="1">
                <a:solidFill>
                  <a:srgbClr val="000000"/>
                </a:solidFill>
                <a:latin typeface="Arimo Bold"/>
                <a:ea typeface="Arimo Bold"/>
                <a:cs typeface="Arimo Bold"/>
                <a:sym typeface="Arimo Bold"/>
              </a:rPr>
              <a:t>Advanced Diploma of Hospitality Management</a:t>
            </a:r>
          </a:p>
          <a:p>
            <a:pPr algn="l">
              <a:lnSpc>
                <a:spcPts val="3135"/>
              </a:lnSpc>
            </a:pPr>
            <a:r>
              <a:rPr lang="en-US" sz="1599" b="1">
                <a:solidFill>
                  <a:srgbClr val="000000"/>
                </a:solidFill>
                <a:latin typeface="Arimo Bold"/>
                <a:ea typeface="Arimo Bold"/>
                <a:cs typeface="Arimo Bold"/>
                <a:sym typeface="Arimo Bold"/>
              </a:rPr>
              <a:t>Bachelor of Hospitality and Tourism Management</a:t>
            </a:r>
          </a:p>
          <a:p>
            <a:pPr algn="l">
              <a:lnSpc>
                <a:spcPts val="2239"/>
              </a:lnSpc>
            </a:pPr>
            <a:r>
              <a:rPr lang="en-US" sz="1599">
                <a:solidFill>
                  <a:srgbClr val="000000"/>
                </a:solidFill>
                <a:latin typeface="Arimo"/>
                <a:ea typeface="Arimo"/>
                <a:cs typeface="Arimo"/>
                <a:sym typeface="Arimo"/>
              </a:rPr>
              <a:t>(Year 12 entry with ATAR, Credits are available for TAFE Diploma and Cert IV students at some Universities)</a:t>
            </a:r>
          </a:p>
        </p:txBody>
      </p:sp>
      <p:grpSp>
        <p:nvGrpSpPr>
          <p:cNvPr id="17" name="Group 17"/>
          <p:cNvGrpSpPr/>
          <p:nvPr/>
        </p:nvGrpSpPr>
        <p:grpSpPr>
          <a:xfrm>
            <a:off x="6730756" y="1098120"/>
            <a:ext cx="4579041" cy="8641701"/>
            <a:chOff x="0" y="0"/>
            <a:chExt cx="6105388" cy="11522268"/>
          </a:xfrm>
        </p:grpSpPr>
        <p:sp>
          <p:nvSpPr>
            <p:cNvPr id="18" name="TextBox 18"/>
            <p:cNvSpPr txBox="1"/>
            <p:nvPr/>
          </p:nvSpPr>
          <p:spPr>
            <a:xfrm>
              <a:off x="0" y="-76200"/>
              <a:ext cx="3246012" cy="641773"/>
            </a:xfrm>
            <a:prstGeom prst="rect">
              <a:avLst/>
            </a:prstGeom>
          </p:spPr>
          <p:txBody>
            <a:bodyPr lIns="0" tIns="0" rIns="0" bIns="0" rtlCol="0" anchor="t">
              <a:spAutoFit/>
            </a:bodyPr>
            <a:lstStyle/>
            <a:p>
              <a:pPr algn="ctr">
                <a:lnSpc>
                  <a:spcPts val="3919"/>
                </a:lnSpc>
              </a:pPr>
              <a:r>
                <a:rPr lang="en-US" sz="2799" b="1">
                  <a:solidFill>
                    <a:srgbClr val="0D4866"/>
                  </a:solidFill>
                  <a:latin typeface="Arimo Bold"/>
                  <a:ea typeface="Arimo Bold"/>
                  <a:cs typeface="Arimo Bold"/>
                  <a:sym typeface="Arimo Bold"/>
                </a:rPr>
                <a:t>Job/Outcome</a:t>
              </a:r>
            </a:p>
          </p:txBody>
        </p:sp>
        <p:sp>
          <p:nvSpPr>
            <p:cNvPr id="19" name="TextBox 19"/>
            <p:cNvSpPr txBox="1"/>
            <p:nvPr/>
          </p:nvSpPr>
          <p:spPr>
            <a:xfrm>
              <a:off x="0" y="5920139"/>
              <a:ext cx="6105388" cy="2571538"/>
            </a:xfrm>
            <a:prstGeom prst="rect">
              <a:avLst/>
            </a:prstGeom>
          </p:spPr>
          <p:txBody>
            <a:bodyPr lIns="0" tIns="0" rIns="0" bIns="0" rtlCol="0" anchor="t">
              <a:spAutoFit/>
            </a:bodyPr>
            <a:lstStyle/>
            <a:p>
              <a:pPr algn="l">
                <a:lnSpc>
                  <a:spcPts val="2239"/>
                </a:lnSpc>
              </a:pPr>
              <a:r>
                <a:rPr lang="en-US" sz="1599" b="1">
                  <a:solidFill>
                    <a:srgbClr val="000000"/>
                  </a:solidFill>
                  <a:latin typeface="Arimo Bold"/>
                  <a:ea typeface="Arimo Bold"/>
                  <a:cs typeface="Arimo Bold"/>
                  <a:sym typeface="Arimo Bold"/>
                </a:rPr>
                <a:t>Accommodation:</a:t>
              </a:r>
              <a:r>
                <a:rPr lang="en-US" sz="1599">
                  <a:solidFill>
                    <a:srgbClr val="000000"/>
                  </a:solidFill>
                  <a:latin typeface="Arimo"/>
                  <a:ea typeface="Arimo"/>
                  <a:cs typeface="Arimo"/>
                  <a:sym typeface="Arimo"/>
                </a:rPr>
                <a:t> Front office or housekeeping supervisor.</a:t>
              </a:r>
            </a:p>
            <a:p>
              <a:pPr algn="l">
                <a:lnSpc>
                  <a:spcPts val="2239"/>
                </a:lnSpc>
              </a:pPr>
              <a:r>
                <a:rPr lang="en-US" sz="1599" b="1">
                  <a:solidFill>
                    <a:srgbClr val="000000"/>
                  </a:solidFill>
                  <a:latin typeface="Arimo Bold"/>
                  <a:ea typeface="Arimo Bold"/>
                  <a:cs typeface="Arimo Bold"/>
                  <a:sym typeface="Arimo Bold"/>
                </a:rPr>
                <a:t>Food &amp; Beverage:</a:t>
              </a:r>
              <a:r>
                <a:rPr lang="en-US" sz="1599">
                  <a:solidFill>
                    <a:srgbClr val="000000"/>
                  </a:solidFill>
                  <a:latin typeface="Arimo"/>
                  <a:ea typeface="Arimo"/>
                  <a:cs typeface="Arimo"/>
                  <a:sym typeface="Arimo"/>
                </a:rPr>
                <a:t> Restaurant Supervisor Catering Supervisor</a:t>
              </a:r>
            </a:p>
            <a:p>
              <a:pPr algn="l">
                <a:lnSpc>
                  <a:spcPts val="2239"/>
                </a:lnSpc>
              </a:pPr>
              <a:r>
                <a:rPr lang="en-US" sz="1599" b="1">
                  <a:solidFill>
                    <a:srgbClr val="000000"/>
                  </a:solidFill>
                  <a:latin typeface="Arimo Bold"/>
                  <a:ea typeface="Arimo Bold"/>
                  <a:cs typeface="Arimo Bold"/>
                  <a:sym typeface="Arimo Bold"/>
                </a:rPr>
                <a:t>Cookery:</a:t>
              </a:r>
              <a:r>
                <a:rPr lang="en-US" sz="1599">
                  <a:solidFill>
                    <a:srgbClr val="000000"/>
                  </a:solidFill>
                  <a:latin typeface="Arimo"/>
                  <a:ea typeface="Arimo"/>
                  <a:cs typeface="Arimo"/>
                  <a:sym typeface="Arimo"/>
                </a:rPr>
                <a:t> Executive Chef, Head Chef, Sous Chef.</a:t>
              </a:r>
            </a:p>
            <a:p>
              <a:pPr algn="l">
                <a:lnSpc>
                  <a:spcPts val="2239"/>
                </a:lnSpc>
              </a:pPr>
              <a:r>
                <a:rPr lang="en-US" sz="1599" b="1">
                  <a:solidFill>
                    <a:srgbClr val="000000"/>
                  </a:solidFill>
                  <a:latin typeface="Arimo Bold"/>
                  <a:ea typeface="Arimo Bold"/>
                  <a:cs typeface="Arimo Bold"/>
                  <a:sym typeface="Arimo Bold"/>
                </a:rPr>
                <a:t>Catering:</a:t>
              </a:r>
              <a:r>
                <a:rPr lang="en-US" sz="1599">
                  <a:solidFill>
                    <a:srgbClr val="000000"/>
                  </a:solidFill>
                  <a:latin typeface="Arimo"/>
                  <a:ea typeface="Arimo"/>
                  <a:cs typeface="Arimo"/>
                  <a:sym typeface="Arimo"/>
                </a:rPr>
                <a:t> Catering Supervisor.</a:t>
              </a:r>
            </a:p>
            <a:p>
              <a:pPr algn="ctr">
                <a:lnSpc>
                  <a:spcPts val="2239"/>
                </a:lnSpc>
              </a:pPr>
              <a:endParaRPr lang="en-US" sz="1599">
                <a:solidFill>
                  <a:srgbClr val="000000"/>
                </a:solidFill>
                <a:latin typeface="Arimo"/>
                <a:ea typeface="Arimo"/>
                <a:cs typeface="Arimo"/>
                <a:sym typeface="Arimo"/>
              </a:endParaRPr>
            </a:p>
          </p:txBody>
        </p:sp>
        <p:sp>
          <p:nvSpPr>
            <p:cNvPr id="20" name="TextBox 20"/>
            <p:cNvSpPr txBox="1"/>
            <p:nvPr/>
          </p:nvSpPr>
          <p:spPr>
            <a:xfrm>
              <a:off x="0" y="2927072"/>
              <a:ext cx="5905607" cy="2571538"/>
            </a:xfrm>
            <a:prstGeom prst="rect">
              <a:avLst/>
            </a:prstGeom>
          </p:spPr>
          <p:txBody>
            <a:bodyPr lIns="0" tIns="0" rIns="0" bIns="0" rtlCol="0" anchor="t">
              <a:spAutoFit/>
            </a:bodyPr>
            <a:lstStyle/>
            <a:p>
              <a:pPr algn="l">
                <a:lnSpc>
                  <a:spcPts val="2239"/>
                </a:lnSpc>
              </a:pPr>
              <a:r>
                <a:rPr lang="en-US" sz="1599" b="1">
                  <a:solidFill>
                    <a:srgbClr val="000000"/>
                  </a:solidFill>
                  <a:latin typeface="Arimo Bold"/>
                  <a:ea typeface="Arimo Bold"/>
                  <a:cs typeface="Arimo Bold"/>
                  <a:sym typeface="Arimo Bold"/>
                </a:rPr>
                <a:t>Accommodation: </a:t>
              </a:r>
              <a:r>
                <a:rPr lang="en-US" sz="1599">
                  <a:solidFill>
                    <a:srgbClr val="000000"/>
                  </a:solidFill>
                  <a:latin typeface="Arimo"/>
                  <a:ea typeface="Arimo"/>
                  <a:cs typeface="Arimo"/>
                  <a:sym typeface="Arimo"/>
                </a:rPr>
                <a:t>Receptionist, night auditor, concierge, porter / butler, laundry attendant, room attendant.</a:t>
              </a:r>
            </a:p>
            <a:p>
              <a:pPr algn="l">
                <a:lnSpc>
                  <a:spcPts val="2239"/>
                </a:lnSpc>
              </a:pPr>
              <a:r>
                <a:rPr lang="en-US" sz="1599" b="1">
                  <a:solidFill>
                    <a:srgbClr val="000000"/>
                  </a:solidFill>
                  <a:latin typeface="Arimo Bold"/>
                  <a:ea typeface="Arimo Bold"/>
                  <a:cs typeface="Arimo Bold"/>
                  <a:sym typeface="Arimo Bold"/>
                </a:rPr>
                <a:t>Food and Beverage:</a:t>
              </a:r>
              <a:r>
                <a:rPr lang="en-US" sz="1599">
                  <a:solidFill>
                    <a:srgbClr val="000000"/>
                  </a:solidFill>
                  <a:latin typeface="Arimo"/>
                  <a:ea typeface="Arimo"/>
                  <a:cs typeface="Arimo"/>
                  <a:sym typeface="Arimo"/>
                </a:rPr>
                <a:t> Waitstaff, bar / cocktail staff </a:t>
              </a:r>
            </a:p>
            <a:p>
              <a:pPr algn="l">
                <a:lnSpc>
                  <a:spcPts val="2239"/>
                </a:lnSpc>
              </a:pPr>
              <a:r>
                <a:rPr lang="en-US" sz="1599" b="1">
                  <a:solidFill>
                    <a:srgbClr val="000000"/>
                  </a:solidFill>
                  <a:latin typeface="Arimo Bold"/>
                  <a:ea typeface="Arimo Bold"/>
                  <a:cs typeface="Arimo Bold"/>
                  <a:sym typeface="Arimo Bold"/>
                </a:rPr>
                <a:t>Cookery: </a:t>
              </a:r>
              <a:r>
                <a:rPr lang="en-US" sz="1599">
                  <a:solidFill>
                    <a:srgbClr val="000000"/>
                  </a:solidFill>
                  <a:latin typeface="Arimo"/>
                  <a:ea typeface="Arimo"/>
                  <a:cs typeface="Arimo"/>
                  <a:sym typeface="Arimo"/>
                </a:rPr>
                <a:t>Qualified chef in any hospitality establishment.</a:t>
              </a:r>
            </a:p>
          </p:txBody>
        </p:sp>
        <p:sp>
          <p:nvSpPr>
            <p:cNvPr id="21" name="TextBox 21"/>
            <p:cNvSpPr txBox="1"/>
            <p:nvPr/>
          </p:nvSpPr>
          <p:spPr>
            <a:xfrm>
              <a:off x="0" y="731477"/>
              <a:ext cx="5915854" cy="1834938"/>
            </a:xfrm>
            <a:prstGeom prst="rect">
              <a:avLst/>
            </a:prstGeom>
          </p:spPr>
          <p:txBody>
            <a:bodyPr lIns="0" tIns="0" rIns="0" bIns="0" rtlCol="0" anchor="t">
              <a:spAutoFit/>
            </a:bodyPr>
            <a:lstStyle/>
            <a:p>
              <a:pPr algn="l">
                <a:lnSpc>
                  <a:spcPts val="2239"/>
                </a:lnSpc>
              </a:pPr>
              <a:r>
                <a:rPr lang="en-US" sz="1599" b="1">
                  <a:solidFill>
                    <a:srgbClr val="000000"/>
                  </a:solidFill>
                  <a:latin typeface="Arimo Bold"/>
                  <a:ea typeface="Arimo Bold"/>
                  <a:cs typeface="Arimo Bold"/>
                  <a:sym typeface="Arimo Bold"/>
                </a:rPr>
                <a:t>Accommodation:</a:t>
              </a:r>
              <a:r>
                <a:rPr lang="en-US" sz="1599">
                  <a:solidFill>
                    <a:srgbClr val="000000"/>
                  </a:solidFill>
                  <a:latin typeface="Arimo"/>
                  <a:ea typeface="Arimo"/>
                  <a:cs typeface="Arimo"/>
                  <a:sym typeface="Arimo"/>
                </a:rPr>
                <a:t> Front office assistant, room attendant.</a:t>
              </a:r>
            </a:p>
            <a:p>
              <a:pPr algn="l">
                <a:lnSpc>
                  <a:spcPts val="2239"/>
                </a:lnSpc>
              </a:pPr>
              <a:r>
                <a:rPr lang="en-US" sz="1599" b="1">
                  <a:solidFill>
                    <a:srgbClr val="000000"/>
                  </a:solidFill>
                  <a:latin typeface="Arimo Bold"/>
                  <a:ea typeface="Arimo Bold"/>
                  <a:cs typeface="Arimo Bold"/>
                  <a:sym typeface="Arimo Bold"/>
                </a:rPr>
                <a:t>Food and Beverage:</a:t>
              </a:r>
              <a:r>
                <a:rPr lang="en-US" sz="1599">
                  <a:solidFill>
                    <a:srgbClr val="000000"/>
                  </a:solidFill>
                  <a:latin typeface="Arimo"/>
                  <a:ea typeface="Arimo"/>
                  <a:cs typeface="Arimo"/>
                  <a:sym typeface="Arimo"/>
                </a:rPr>
                <a:t> Waiter or bar attendant, gaming attendant.</a:t>
              </a:r>
            </a:p>
            <a:p>
              <a:pPr algn="l">
                <a:lnSpc>
                  <a:spcPts val="2239"/>
                </a:lnSpc>
              </a:pPr>
              <a:r>
                <a:rPr lang="en-US" sz="1599" b="1">
                  <a:solidFill>
                    <a:srgbClr val="000000"/>
                  </a:solidFill>
                  <a:latin typeface="Arimo Bold"/>
                  <a:ea typeface="Arimo Bold"/>
                  <a:cs typeface="Arimo Bold"/>
                  <a:sym typeface="Arimo Bold"/>
                </a:rPr>
                <a:t>Cookery:</a:t>
              </a:r>
              <a:r>
                <a:rPr lang="en-US" sz="1599">
                  <a:solidFill>
                    <a:srgbClr val="000000"/>
                  </a:solidFill>
                  <a:latin typeface="Arimo"/>
                  <a:ea typeface="Arimo"/>
                  <a:cs typeface="Arimo"/>
                  <a:sym typeface="Arimo"/>
                </a:rPr>
                <a:t> Cook, kitchen hand, kitchen attendant</a:t>
              </a:r>
            </a:p>
          </p:txBody>
        </p:sp>
        <p:sp>
          <p:nvSpPr>
            <p:cNvPr id="22" name="TextBox 22"/>
            <p:cNvSpPr txBox="1"/>
            <p:nvPr/>
          </p:nvSpPr>
          <p:spPr>
            <a:xfrm>
              <a:off x="0" y="8950729"/>
              <a:ext cx="5915854" cy="2571538"/>
            </a:xfrm>
            <a:prstGeom prst="rect">
              <a:avLst/>
            </a:prstGeom>
          </p:spPr>
          <p:txBody>
            <a:bodyPr lIns="0" tIns="0" rIns="0" bIns="0" rtlCol="0" anchor="t">
              <a:spAutoFit/>
            </a:bodyPr>
            <a:lstStyle/>
            <a:p>
              <a:pPr algn="l">
                <a:lnSpc>
                  <a:spcPts val="2239"/>
                </a:lnSpc>
              </a:pPr>
              <a:r>
                <a:rPr lang="en-US" sz="1599" b="1">
                  <a:solidFill>
                    <a:srgbClr val="000000"/>
                  </a:solidFill>
                  <a:latin typeface="Arimo Bold"/>
                  <a:ea typeface="Arimo Bold"/>
                  <a:cs typeface="Arimo Bold"/>
                  <a:sym typeface="Arimo Bold"/>
                </a:rPr>
                <a:t>Accommodation:</a:t>
              </a:r>
              <a:r>
                <a:rPr lang="en-US" sz="1599">
                  <a:solidFill>
                    <a:srgbClr val="000000"/>
                  </a:solidFill>
                  <a:latin typeface="Arimo"/>
                  <a:ea typeface="Arimo"/>
                  <a:cs typeface="Arimo"/>
                  <a:sym typeface="Arimo"/>
                </a:rPr>
                <a:t> Rooms division manager, Operations manager.</a:t>
              </a:r>
            </a:p>
            <a:p>
              <a:pPr algn="l">
                <a:lnSpc>
                  <a:spcPts val="2239"/>
                </a:lnSpc>
              </a:pPr>
              <a:r>
                <a:rPr lang="en-US" sz="1599" b="1">
                  <a:solidFill>
                    <a:srgbClr val="000000"/>
                  </a:solidFill>
                  <a:latin typeface="Arimo Bold"/>
                  <a:ea typeface="Arimo Bold"/>
                  <a:cs typeface="Arimo Bold"/>
                  <a:sym typeface="Arimo Bold"/>
                </a:rPr>
                <a:t>Food and Beverage:</a:t>
              </a:r>
              <a:r>
                <a:rPr lang="en-US" sz="1599">
                  <a:solidFill>
                    <a:srgbClr val="000000"/>
                  </a:solidFill>
                  <a:latin typeface="Arimo"/>
                  <a:ea typeface="Arimo"/>
                  <a:cs typeface="Arimo"/>
                  <a:sym typeface="Arimo"/>
                </a:rPr>
                <a:t> Hospitality manager, Food and Beverage manager, Club secretary/manager, Restaurant/café owner, Hotel/motel owner/manager.</a:t>
              </a:r>
            </a:p>
            <a:p>
              <a:pPr algn="ctr">
                <a:lnSpc>
                  <a:spcPts val="2239"/>
                </a:lnSpc>
              </a:pPr>
              <a:endParaRPr lang="en-US" sz="1599">
                <a:solidFill>
                  <a:srgbClr val="000000"/>
                </a:solidFill>
                <a:latin typeface="Arimo"/>
                <a:ea typeface="Arimo"/>
                <a:cs typeface="Arimo"/>
                <a:sym typeface="Arimo"/>
              </a:endParaRPr>
            </a:p>
          </p:txBody>
        </p:sp>
      </p:grpSp>
      <p:sp>
        <p:nvSpPr>
          <p:cNvPr id="23" name="TextBox 23"/>
          <p:cNvSpPr txBox="1"/>
          <p:nvPr/>
        </p:nvSpPr>
        <p:spPr>
          <a:xfrm>
            <a:off x="12133785" y="8586152"/>
            <a:ext cx="5610595" cy="1343025"/>
          </a:xfrm>
          <a:prstGeom prst="rect">
            <a:avLst/>
          </a:prstGeom>
        </p:spPr>
        <p:txBody>
          <a:bodyPr lIns="0" tIns="0" rIns="0" bIns="0" rtlCol="0" anchor="t">
            <a:spAutoFit/>
          </a:bodyPr>
          <a:lstStyle/>
          <a:p>
            <a:pPr algn="l">
              <a:lnSpc>
                <a:spcPts val="2100"/>
              </a:lnSpc>
            </a:pPr>
            <a:r>
              <a:rPr lang="en-US" sz="1500">
                <a:solidFill>
                  <a:srgbClr val="000000"/>
                </a:solidFill>
                <a:latin typeface="Arimo"/>
                <a:ea typeface="Arimo"/>
                <a:cs typeface="Arimo"/>
                <a:sym typeface="Arimo"/>
              </a:rPr>
              <a:t>Plan and control a range of hospitality products; market the establishment, manage maintenance, equipment, premises, and outlets. Maintain business compliance within legislation requirements, manage financial operations and develop business plans. Lead, manage and supervise teams.</a:t>
            </a:r>
          </a:p>
        </p:txBody>
      </p:sp>
      <p:sp>
        <p:nvSpPr>
          <p:cNvPr id="24" name="TextBox 24"/>
          <p:cNvSpPr txBox="1"/>
          <p:nvPr/>
        </p:nvSpPr>
        <p:spPr>
          <a:xfrm>
            <a:off x="12114338" y="1021920"/>
            <a:ext cx="2928664" cy="500380"/>
          </a:xfrm>
          <a:prstGeom prst="rect">
            <a:avLst/>
          </a:prstGeom>
        </p:spPr>
        <p:txBody>
          <a:bodyPr lIns="0" tIns="0" rIns="0" bIns="0" rtlCol="0" anchor="t">
            <a:spAutoFit/>
          </a:bodyPr>
          <a:lstStyle/>
          <a:p>
            <a:pPr algn="ctr">
              <a:lnSpc>
                <a:spcPts val="3919"/>
              </a:lnSpc>
            </a:pPr>
            <a:r>
              <a:rPr lang="en-US" sz="2799" b="1">
                <a:solidFill>
                  <a:srgbClr val="0D4866"/>
                </a:solidFill>
                <a:latin typeface="Arimo Bold"/>
                <a:ea typeface="Arimo Bold"/>
                <a:cs typeface="Arimo Bold"/>
                <a:sym typeface="Arimo Bold"/>
              </a:rPr>
              <a:t>Job Description</a:t>
            </a:r>
          </a:p>
        </p:txBody>
      </p:sp>
      <p:sp>
        <p:nvSpPr>
          <p:cNvPr id="25" name="TextBox 25"/>
          <p:cNvSpPr txBox="1"/>
          <p:nvPr/>
        </p:nvSpPr>
        <p:spPr>
          <a:xfrm>
            <a:off x="12114338" y="3163019"/>
            <a:ext cx="5878021" cy="2676525"/>
          </a:xfrm>
          <a:prstGeom prst="rect">
            <a:avLst/>
          </a:prstGeom>
        </p:spPr>
        <p:txBody>
          <a:bodyPr lIns="0" tIns="0" rIns="0" bIns="0" rtlCol="0" anchor="t">
            <a:spAutoFit/>
          </a:bodyPr>
          <a:lstStyle/>
          <a:p>
            <a:pPr algn="l">
              <a:lnSpc>
                <a:spcPts val="2100"/>
              </a:lnSpc>
            </a:pPr>
            <a:r>
              <a:rPr lang="en-US" sz="1500" b="1">
                <a:solidFill>
                  <a:srgbClr val="000000"/>
                </a:solidFill>
                <a:latin typeface="Arimo Bold"/>
                <a:ea typeface="Arimo Bold"/>
                <a:cs typeface="Arimo Bold"/>
                <a:sym typeface="Arimo Bold"/>
              </a:rPr>
              <a:t>Accommodation:</a:t>
            </a:r>
            <a:r>
              <a:rPr lang="en-US" sz="1500">
                <a:solidFill>
                  <a:srgbClr val="000000"/>
                </a:solidFill>
                <a:latin typeface="Arimo"/>
                <a:ea typeface="Arimo"/>
                <a:cs typeface="Arimo"/>
                <a:sym typeface="Arimo"/>
              </a:rPr>
              <a:t> A team leader in Accommodation has the skills and knowledge to perform a broad range of operational tasks and to lead a small team.</a:t>
            </a:r>
          </a:p>
          <a:p>
            <a:pPr algn="l">
              <a:lnSpc>
                <a:spcPts val="2100"/>
              </a:lnSpc>
            </a:pPr>
            <a:r>
              <a:rPr lang="en-US" sz="1500" b="1">
                <a:solidFill>
                  <a:srgbClr val="000000"/>
                </a:solidFill>
                <a:latin typeface="Arimo Bold"/>
                <a:ea typeface="Arimo Bold"/>
                <a:cs typeface="Arimo Bold"/>
                <a:sym typeface="Arimo Bold"/>
              </a:rPr>
              <a:t>Food and Beverage</a:t>
            </a:r>
            <a:r>
              <a:rPr lang="en-US" sz="1500">
                <a:solidFill>
                  <a:srgbClr val="000000"/>
                </a:solidFill>
                <a:latin typeface="Arimo"/>
                <a:ea typeface="Arimo"/>
                <a:cs typeface="Arimo"/>
                <a:sym typeface="Arimo"/>
              </a:rPr>
              <a:t>: A team leader in Food and Beverage has the skills and knowledge to perform a broad range of operational tasks and to lead a small team.</a:t>
            </a:r>
          </a:p>
          <a:p>
            <a:pPr algn="l">
              <a:lnSpc>
                <a:spcPts val="2100"/>
              </a:lnSpc>
            </a:pPr>
            <a:r>
              <a:rPr lang="en-US" sz="1500" b="1">
                <a:solidFill>
                  <a:srgbClr val="000000"/>
                </a:solidFill>
                <a:latin typeface="Arimo Bold"/>
                <a:ea typeface="Arimo Bold"/>
                <a:cs typeface="Arimo Bold"/>
                <a:sym typeface="Arimo Bold"/>
              </a:rPr>
              <a:t>Cookery: </a:t>
            </a:r>
            <a:r>
              <a:rPr lang="en-US" sz="1500">
                <a:solidFill>
                  <a:srgbClr val="000000"/>
                </a:solidFill>
                <a:latin typeface="Arimo"/>
                <a:ea typeface="Arimo"/>
                <a:cs typeface="Arimo"/>
                <a:sym typeface="Arimo"/>
              </a:rPr>
              <a:t>Prepare food according to menus. Examine food to ensure quality. Regulate temperatures of ovens, grills and other cooking equipment. Store food in temperature-controlled facilities. Prepare food according to health and hygiene regulations.</a:t>
            </a:r>
          </a:p>
        </p:txBody>
      </p:sp>
      <p:sp>
        <p:nvSpPr>
          <p:cNvPr id="26" name="TextBox 26"/>
          <p:cNvSpPr txBox="1"/>
          <p:nvPr/>
        </p:nvSpPr>
        <p:spPr>
          <a:xfrm>
            <a:off x="12133785" y="6024718"/>
            <a:ext cx="5897467" cy="2409825"/>
          </a:xfrm>
          <a:prstGeom prst="rect">
            <a:avLst/>
          </a:prstGeom>
        </p:spPr>
        <p:txBody>
          <a:bodyPr lIns="0" tIns="0" rIns="0" bIns="0" rtlCol="0" anchor="t">
            <a:spAutoFit/>
          </a:bodyPr>
          <a:lstStyle/>
          <a:p>
            <a:pPr algn="l">
              <a:lnSpc>
                <a:spcPts val="2100"/>
              </a:lnSpc>
            </a:pPr>
            <a:r>
              <a:rPr lang="en-US" sz="1500" b="1">
                <a:solidFill>
                  <a:srgbClr val="000000"/>
                </a:solidFill>
                <a:latin typeface="Arimo Bold"/>
                <a:ea typeface="Arimo Bold"/>
                <a:cs typeface="Arimo Bold"/>
                <a:sym typeface="Arimo Bold"/>
              </a:rPr>
              <a:t>Accommodation: </a:t>
            </a:r>
            <a:r>
              <a:rPr lang="en-US" sz="1500">
                <a:solidFill>
                  <a:srgbClr val="000000"/>
                </a:solidFill>
                <a:latin typeface="Arimo"/>
                <a:ea typeface="Arimo"/>
                <a:cs typeface="Arimo"/>
                <a:sym typeface="Arimo"/>
              </a:rPr>
              <a:t>A supervisor in accommodation with day-to-day operational responsibilities.</a:t>
            </a:r>
          </a:p>
          <a:p>
            <a:pPr algn="l">
              <a:lnSpc>
                <a:spcPts val="2100"/>
              </a:lnSpc>
            </a:pPr>
            <a:r>
              <a:rPr lang="en-US" sz="1500" b="1">
                <a:solidFill>
                  <a:srgbClr val="000000"/>
                </a:solidFill>
                <a:latin typeface="Arimo Bold"/>
                <a:ea typeface="Arimo Bold"/>
                <a:cs typeface="Arimo Bold"/>
                <a:sym typeface="Arimo Bold"/>
              </a:rPr>
              <a:t>Food and Beverage</a:t>
            </a:r>
            <a:r>
              <a:rPr lang="en-US" sz="1500">
                <a:solidFill>
                  <a:srgbClr val="000000"/>
                </a:solidFill>
                <a:latin typeface="Arimo"/>
                <a:ea typeface="Arimo"/>
                <a:cs typeface="Arimo"/>
                <a:sym typeface="Arimo"/>
              </a:rPr>
              <a:t>: A supervisor in food and beverage with operational responsibilities.</a:t>
            </a:r>
          </a:p>
          <a:p>
            <a:pPr algn="l">
              <a:lnSpc>
                <a:spcPts val="2100"/>
              </a:lnSpc>
            </a:pPr>
            <a:r>
              <a:rPr lang="en-US" sz="1500" b="1">
                <a:solidFill>
                  <a:srgbClr val="000000"/>
                </a:solidFill>
                <a:latin typeface="Arimo Bold"/>
                <a:ea typeface="Arimo Bold"/>
                <a:cs typeface="Arimo Bold"/>
                <a:sym typeface="Arimo Bold"/>
              </a:rPr>
              <a:t>Cookery:</a:t>
            </a:r>
            <a:r>
              <a:rPr lang="en-US" sz="1500">
                <a:solidFill>
                  <a:srgbClr val="000000"/>
                </a:solidFill>
                <a:latin typeface="Arimo"/>
                <a:ea typeface="Arimo"/>
                <a:cs typeface="Arimo"/>
                <a:sym typeface="Arimo"/>
              </a:rPr>
              <a:t> Manage and operate a catering or kitchen complex. Plan menus and supervise.</a:t>
            </a:r>
          </a:p>
          <a:p>
            <a:pPr algn="l">
              <a:lnSpc>
                <a:spcPts val="2100"/>
              </a:lnSpc>
            </a:pPr>
            <a:r>
              <a:rPr lang="en-US" sz="1500">
                <a:solidFill>
                  <a:srgbClr val="000000"/>
                </a:solidFill>
                <a:latin typeface="Arimo"/>
                <a:ea typeface="Arimo"/>
                <a:cs typeface="Arimo"/>
                <a:sym typeface="Arimo"/>
              </a:rPr>
              <a:t>kitchen staff to prepare, cook and serve food and wine to dining areas.</a:t>
            </a:r>
          </a:p>
          <a:p>
            <a:pPr algn="l">
              <a:lnSpc>
                <a:spcPts val="2100"/>
              </a:lnSpc>
            </a:pPr>
            <a:r>
              <a:rPr lang="en-US" sz="1500" b="1">
                <a:solidFill>
                  <a:srgbClr val="000000"/>
                </a:solidFill>
                <a:latin typeface="Arimo Bold"/>
                <a:ea typeface="Arimo Bold"/>
                <a:cs typeface="Arimo Bold"/>
                <a:sym typeface="Arimo Bold"/>
              </a:rPr>
              <a:t>Catering: </a:t>
            </a:r>
            <a:r>
              <a:rPr lang="en-US" sz="1500">
                <a:solidFill>
                  <a:srgbClr val="000000"/>
                </a:solidFill>
                <a:latin typeface="Arimo"/>
                <a:ea typeface="Arimo"/>
                <a:cs typeface="Arimo"/>
                <a:sym typeface="Arimo"/>
              </a:rPr>
              <a:t>Catering supervisor in a Hospitality workplace.</a:t>
            </a:r>
          </a:p>
        </p:txBody>
      </p:sp>
      <p:sp>
        <p:nvSpPr>
          <p:cNvPr id="27" name="TextBox 27"/>
          <p:cNvSpPr txBox="1"/>
          <p:nvPr/>
        </p:nvSpPr>
        <p:spPr>
          <a:xfrm>
            <a:off x="12133785" y="1634821"/>
            <a:ext cx="5878021" cy="1343025"/>
          </a:xfrm>
          <a:prstGeom prst="rect">
            <a:avLst/>
          </a:prstGeom>
        </p:spPr>
        <p:txBody>
          <a:bodyPr lIns="0" tIns="0" rIns="0" bIns="0" rtlCol="0" anchor="t">
            <a:spAutoFit/>
          </a:bodyPr>
          <a:lstStyle/>
          <a:p>
            <a:pPr algn="l">
              <a:lnSpc>
                <a:spcPts val="2100"/>
              </a:lnSpc>
            </a:pPr>
            <a:r>
              <a:rPr lang="en-US" sz="1500" b="1">
                <a:solidFill>
                  <a:srgbClr val="000000"/>
                </a:solidFill>
                <a:latin typeface="Arimo Bold"/>
                <a:ea typeface="Arimo Bold"/>
                <a:cs typeface="Arimo Bold"/>
                <a:sym typeface="Arimo Bold"/>
              </a:rPr>
              <a:t>Accommodation:</a:t>
            </a:r>
            <a:r>
              <a:rPr lang="en-US" sz="1500">
                <a:solidFill>
                  <a:srgbClr val="000000"/>
                </a:solidFill>
                <a:latin typeface="Arimo"/>
                <a:ea typeface="Arimo"/>
                <a:cs typeface="Arimo"/>
                <a:sym typeface="Arimo"/>
              </a:rPr>
              <a:t> customer service duties, cleaning/serving rooms, interaction with customers. </a:t>
            </a:r>
          </a:p>
          <a:p>
            <a:pPr algn="l">
              <a:lnSpc>
                <a:spcPts val="2100"/>
              </a:lnSpc>
            </a:pPr>
            <a:r>
              <a:rPr lang="en-US" sz="1500" b="1">
                <a:solidFill>
                  <a:srgbClr val="000000"/>
                </a:solidFill>
                <a:latin typeface="Arimo Bold"/>
                <a:ea typeface="Arimo Bold"/>
                <a:cs typeface="Arimo Bold"/>
                <a:sym typeface="Arimo Bold"/>
              </a:rPr>
              <a:t>Food and Beverage: </a:t>
            </a:r>
            <a:r>
              <a:rPr lang="en-US" sz="1500">
                <a:solidFill>
                  <a:srgbClr val="000000"/>
                </a:solidFill>
                <a:latin typeface="Arimo"/>
                <a:ea typeface="Arimo"/>
                <a:cs typeface="Arimo"/>
                <a:sym typeface="Arimo"/>
              </a:rPr>
              <a:t>customer service duties, taking customer orders, serving food and beverages.</a:t>
            </a:r>
          </a:p>
          <a:p>
            <a:pPr algn="l">
              <a:lnSpc>
                <a:spcPts val="2100"/>
              </a:lnSpc>
            </a:pPr>
            <a:r>
              <a:rPr lang="en-US" sz="1500" b="1">
                <a:solidFill>
                  <a:srgbClr val="000000"/>
                </a:solidFill>
                <a:latin typeface="Arimo Bold"/>
                <a:ea typeface="Arimo Bold"/>
                <a:cs typeface="Arimo Bold"/>
                <a:sym typeface="Arimo Bold"/>
              </a:rPr>
              <a:t>Cookery: </a:t>
            </a:r>
            <a:r>
              <a:rPr lang="en-US" sz="1500">
                <a:solidFill>
                  <a:srgbClr val="000000"/>
                </a:solidFill>
                <a:latin typeface="Arimo"/>
                <a:ea typeface="Arimo"/>
                <a:cs typeface="Arimo"/>
                <a:sym typeface="Arimo"/>
              </a:rPr>
              <a:t>Basic cook duties in hospitality catering</a:t>
            </a:r>
          </a:p>
        </p:txBody>
      </p:sp>
      <p:sp>
        <p:nvSpPr>
          <p:cNvPr id="28" name="TextBox 28"/>
          <p:cNvSpPr txBox="1"/>
          <p:nvPr/>
        </p:nvSpPr>
        <p:spPr>
          <a:xfrm>
            <a:off x="4833268" y="92889"/>
            <a:ext cx="8621464" cy="707198"/>
          </a:xfrm>
          <a:prstGeom prst="rect">
            <a:avLst/>
          </a:prstGeom>
        </p:spPr>
        <p:txBody>
          <a:bodyPr lIns="0" tIns="0" rIns="0" bIns="0" rtlCol="0" anchor="t">
            <a:spAutoFit/>
          </a:bodyPr>
          <a:lstStyle/>
          <a:p>
            <a:pPr algn="l">
              <a:lnSpc>
                <a:spcPts val="5645"/>
              </a:lnSpc>
            </a:pPr>
            <a:r>
              <a:rPr lang="en-US" sz="4032">
                <a:solidFill>
                  <a:srgbClr val="FFFFFF"/>
                </a:solidFill>
                <a:latin typeface="Arimo"/>
                <a:ea typeface="Arimo"/>
                <a:cs typeface="Arimo"/>
                <a:sym typeface="Arimo"/>
              </a:rPr>
              <a:t>HOSPITALITY CAREER PATHWAYS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3972"/>
            <a:ext cx="18288000" cy="11070972"/>
          </a:xfrm>
          <a:custGeom>
            <a:avLst/>
            <a:gdLst/>
            <a:ahLst/>
            <a:cxnLst/>
            <a:rect l="l" t="t" r="r" b="b"/>
            <a:pathLst>
              <a:path w="18288000" h="11070972">
                <a:moveTo>
                  <a:pt x="0" y="0"/>
                </a:moveTo>
                <a:lnTo>
                  <a:pt x="18288000" y="0"/>
                </a:lnTo>
                <a:lnTo>
                  <a:pt x="18288000" y="11070972"/>
                </a:lnTo>
                <a:lnTo>
                  <a:pt x="0" y="11070972"/>
                </a:lnTo>
                <a:lnTo>
                  <a:pt x="0" y="0"/>
                </a:lnTo>
                <a:close/>
              </a:path>
            </a:pathLst>
          </a:custGeom>
          <a:blipFill>
            <a:blip r:embed="rId2">
              <a:alphaModFix amt="36000"/>
            </a:blip>
            <a:stretch>
              <a:fillRect t="-5028" b="-5028"/>
            </a:stretch>
          </a:blipFill>
        </p:spPr>
        <p:txBody>
          <a:bodyPr/>
          <a:lstStyle/>
          <a:p>
            <a:endParaRPr lang="en-AU"/>
          </a:p>
        </p:txBody>
      </p:sp>
      <p:grpSp>
        <p:nvGrpSpPr>
          <p:cNvPr id="3" name="Group 3"/>
          <p:cNvGrpSpPr/>
          <p:nvPr/>
        </p:nvGrpSpPr>
        <p:grpSpPr>
          <a:xfrm>
            <a:off x="545" y="0"/>
            <a:ext cx="18287455" cy="1351678"/>
            <a:chOff x="0" y="0"/>
            <a:chExt cx="5037154" cy="372310"/>
          </a:xfrm>
        </p:grpSpPr>
        <p:sp>
          <p:nvSpPr>
            <p:cNvPr id="4" name="Freeform 4"/>
            <p:cNvSpPr/>
            <p:nvPr/>
          </p:nvSpPr>
          <p:spPr>
            <a:xfrm>
              <a:off x="0" y="0"/>
              <a:ext cx="5037154" cy="372310"/>
            </a:xfrm>
            <a:custGeom>
              <a:avLst/>
              <a:gdLst/>
              <a:ahLst/>
              <a:cxnLst/>
              <a:rect l="l" t="t" r="r" b="b"/>
              <a:pathLst>
                <a:path w="5037154" h="372310">
                  <a:moveTo>
                    <a:pt x="0" y="0"/>
                  </a:moveTo>
                  <a:lnTo>
                    <a:pt x="5037154" y="0"/>
                  </a:lnTo>
                  <a:lnTo>
                    <a:pt x="5037154" y="372310"/>
                  </a:lnTo>
                  <a:lnTo>
                    <a:pt x="0" y="372310"/>
                  </a:lnTo>
                  <a:close/>
                </a:path>
              </a:pathLst>
            </a:custGeom>
            <a:solidFill>
              <a:srgbClr val="0E5459"/>
            </a:solidFill>
          </p:spPr>
          <p:txBody>
            <a:bodyPr/>
            <a:lstStyle/>
            <a:p>
              <a:endParaRPr lang="en-AU"/>
            </a:p>
          </p:txBody>
        </p:sp>
        <p:sp>
          <p:nvSpPr>
            <p:cNvPr id="5" name="TextBox 5"/>
            <p:cNvSpPr txBox="1"/>
            <p:nvPr/>
          </p:nvSpPr>
          <p:spPr>
            <a:xfrm>
              <a:off x="0" y="-19050"/>
              <a:ext cx="5037154" cy="391360"/>
            </a:xfrm>
            <a:prstGeom prst="rect">
              <a:avLst/>
            </a:prstGeom>
          </p:spPr>
          <p:txBody>
            <a:bodyPr lIns="35919" tIns="35919" rIns="35919" bIns="35919" rtlCol="0" anchor="ctr"/>
            <a:lstStyle/>
            <a:p>
              <a:pPr algn="ctr">
                <a:lnSpc>
                  <a:spcPts val="1399"/>
                </a:lnSpc>
              </a:pPr>
              <a:endParaRPr/>
            </a:p>
          </p:txBody>
        </p:sp>
      </p:grpSp>
      <p:sp>
        <p:nvSpPr>
          <p:cNvPr id="6" name="Freeform 6"/>
          <p:cNvSpPr/>
          <p:nvPr/>
        </p:nvSpPr>
        <p:spPr>
          <a:xfrm>
            <a:off x="594908" y="76249"/>
            <a:ext cx="1089036" cy="1200040"/>
          </a:xfrm>
          <a:custGeom>
            <a:avLst/>
            <a:gdLst/>
            <a:ahLst/>
            <a:cxnLst/>
            <a:rect l="l" t="t" r="r" b="b"/>
            <a:pathLst>
              <a:path w="1089036" h="1200040">
                <a:moveTo>
                  <a:pt x="0" y="0"/>
                </a:moveTo>
                <a:lnTo>
                  <a:pt x="1089036" y="0"/>
                </a:lnTo>
                <a:lnTo>
                  <a:pt x="1089036" y="1200040"/>
                </a:lnTo>
                <a:lnTo>
                  <a:pt x="0" y="1200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2937979" y="87049"/>
            <a:ext cx="1125318" cy="1189239"/>
          </a:xfrm>
          <a:custGeom>
            <a:avLst/>
            <a:gdLst/>
            <a:ahLst/>
            <a:cxnLst/>
            <a:rect l="l" t="t" r="r" b="b"/>
            <a:pathLst>
              <a:path w="1125318" h="1189239">
                <a:moveTo>
                  <a:pt x="0" y="0"/>
                </a:moveTo>
                <a:lnTo>
                  <a:pt x="1125317" y="0"/>
                </a:lnTo>
                <a:lnTo>
                  <a:pt x="1125317" y="1189240"/>
                </a:lnTo>
                <a:lnTo>
                  <a:pt x="0" y="1189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14227969" y="87049"/>
            <a:ext cx="919183" cy="1189239"/>
          </a:xfrm>
          <a:custGeom>
            <a:avLst/>
            <a:gdLst/>
            <a:ahLst/>
            <a:cxnLst/>
            <a:rect l="l" t="t" r="r" b="b"/>
            <a:pathLst>
              <a:path w="919183" h="1189239">
                <a:moveTo>
                  <a:pt x="0" y="0"/>
                </a:moveTo>
                <a:lnTo>
                  <a:pt x="919183" y="0"/>
                </a:lnTo>
                <a:lnTo>
                  <a:pt x="919183" y="1189240"/>
                </a:lnTo>
                <a:lnTo>
                  <a:pt x="0" y="11892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9" name="Freeform 9"/>
          <p:cNvSpPr/>
          <p:nvPr/>
        </p:nvSpPr>
        <p:spPr>
          <a:xfrm>
            <a:off x="16537792" y="125737"/>
            <a:ext cx="1191018" cy="1100203"/>
          </a:xfrm>
          <a:custGeom>
            <a:avLst/>
            <a:gdLst/>
            <a:ahLst/>
            <a:cxnLst/>
            <a:rect l="l" t="t" r="r" b="b"/>
            <a:pathLst>
              <a:path w="1191018" h="1100203">
                <a:moveTo>
                  <a:pt x="0" y="0"/>
                </a:moveTo>
                <a:lnTo>
                  <a:pt x="1191018" y="0"/>
                </a:lnTo>
                <a:lnTo>
                  <a:pt x="1191018" y="1100203"/>
                </a:lnTo>
                <a:lnTo>
                  <a:pt x="0" y="1100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0" name="TextBox 10"/>
          <p:cNvSpPr txBox="1"/>
          <p:nvPr/>
        </p:nvSpPr>
        <p:spPr>
          <a:xfrm>
            <a:off x="594908" y="5925230"/>
            <a:ext cx="5466860" cy="4215131"/>
          </a:xfrm>
          <a:prstGeom prst="rect">
            <a:avLst/>
          </a:prstGeom>
        </p:spPr>
        <p:txBody>
          <a:bodyPr lIns="0" tIns="0" rIns="0" bIns="0" rtlCol="0" anchor="t">
            <a:spAutoFit/>
          </a:bodyPr>
          <a:lstStyle/>
          <a:p>
            <a:pPr algn="l">
              <a:lnSpc>
                <a:spcPts val="4249"/>
              </a:lnSpc>
            </a:pPr>
            <a:r>
              <a:rPr lang="en-US" sz="1699" b="1">
                <a:solidFill>
                  <a:srgbClr val="000000"/>
                </a:solidFill>
                <a:latin typeface="Arimo Bold"/>
                <a:ea typeface="Arimo Bold"/>
                <a:cs typeface="Arimo Bold"/>
                <a:sym typeface="Arimo Bold"/>
              </a:rPr>
              <a:t>Diploma of Travel &amp; Tourism Management</a:t>
            </a:r>
          </a:p>
          <a:p>
            <a:pPr algn="l">
              <a:lnSpc>
                <a:spcPts val="4249"/>
              </a:lnSpc>
            </a:pPr>
            <a:r>
              <a:rPr lang="en-US" sz="1699" b="1">
                <a:solidFill>
                  <a:srgbClr val="000000"/>
                </a:solidFill>
                <a:latin typeface="Arimo Bold"/>
                <a:ea typeface="Arimo Bold"/>
                <a:cs typeface="Arimo Bold"/>
                <a:sym typeface="Arimo Bold"/>
              </a:rPr>
              <a:t>Diploma of Event Management</a:t>
            </a:r>
          </a:p>
          <a:p>
            <a:pPr algn="l">
              <a:lnSpc>
                <a:spcPts val="4249"/>
              </a:lnSpc>
            </a:pPr>
            <a:r>
              <a:rPr lang="en-US" sz="1699" b="1">
                <a:solidFill>
                  <a:srgbClr val="000000"/>
                </a:solidFill>
                <a:latin typeface="Arimo Bold"/>
                <a:ea typeface="Arimo Bold"/>
                <a:cs typeface="Arimo Bold"/>
                <a:sym typeface="Arimo Bold"/>
              </a:rPr>
              <a:t>Advanced Diploma of Tourism Management</a:t>
            </a:r>
          </a:p>
          <a:p>
            <a:pPr algn="l">
              <a:lnSpc>
                <a:spcPts val="4249"/>
              </a:lnSpc>
            </a:pPr>
            <a:r>
              <a:rPr lang="en-US" sz="1699" b="1">
                <a:solidFill>
                  <a:srgbClr val="000000"/>
                </a:solidFill>
                <a:latin typeface="Arimo Bold"/>
                <a:ea typeface="Arimo Bold"/>
                <a:cs typeface="Arimo Bold"/>
                <a:sym typeface="Arimo Bold"/>
              </a:rPr>
              <a:t>Bachelor of Tourism, Hospitality &amp; Event Management</a:t>
            </a:r>
          </a:p>
          <a:p>
            <a:pPr algn="l">
              <a:lnSpc>
                <a:spcPts val="4249"/>
              </a:lnSpc>
            </a:pPr>
            <a:r>
              <a:rPr lang="en-US" sz="1699">
                <a:solidFill>
                  <a:srgbClr val="000000"/>
                </a:solidFill>
                <a:latin typeface="Arimo"/>
                <a:ea typeface="Arimo"/>
                <a:cs typeface="Arimo"/>
                <a:sym typeface="Arimo"/>
              </a:rPr>
              <a:t>(Year 12 entry with ATAR, Credits are available</a:t>
            </a:r>
          </a:p>
          <a:p>
            <a:pPr algn="l">
              <a:lnSpc>
                <a:spcPts val="4249"/>
              </a:lnSpc>
            </a:pPr>
            <a:r>
              <a:rPr lang="en-US" sz="1699">
                <a:solidFill>
                  <a:srgbClr val="000000"/>
                </a:solidFill>
                <a:latin typeface="Arimo"/>
                <a:ea typeface="Arimo"/>
                <a:cs typeface="Arimo"/>
                <a:sym typeface="Arimo"/>
              </a:rPr>
              <a:t>for TAFE Diploma and Cert IV students at some Universities)</a:t>
            </a:r>
          </a:p>
        </p:txBody>
      </p:sp>
      <p:sp>
        <p:nvSpPr>
          <p:cNvPr id="11" name="TextBox 11"/>
          <p:cNvSpPr txBox="1"/>
          <p:nvPr/>
        </p:nvSpPr>
        <p:spPr>
          <a:xfrm>
            <a:off x="5317331" y="272369"/>
            <a:ext cx="7653338" cy="707198"/>
          </a:xfrm>
          <a:prstGeom prst="rect">
            <a:avLst/>
          </a:prstGeom>
        </p:spPr>
        <p:txBody>
          <a:bodyPr lIns="0" tIns="0" rIns="0" bIns="0" rtlCol="0" anchor="t">
            <a:spAutoFit/>
          </a:bodyPr>
          <a:lstStyle/>
          <a:p>
            <a:pPr algn="l">
              <a:lnSpc>
                <a:spcPts val="5645"/>
              </a:lnSpc>
            </a:pPr>
            <a:r>
              <a:rPr lang="en-US" sz="4032">
                <a:solidFill>
                  <a:srgbClr val="FFFFFF"/>
                </a:solidFill>
                <a:latin typeface="Arimo"/>
                <a:ea typeface="Arimo"/>
                <a:cs typeface="Arimo"/>
                <a:sym typeface="Arimo"/>
              </a:rPr>
              <a:t>TOURISM CAREER PATHWAYS</a:t>
            </a:r>
          </a:p>
        </p:txBody>
      </p:sp>
      <p:grpSp>
        <p:nvGrpSpPr>
          <p:cNvPr id="12" name="Group 12"/>
          <p:cNvGrpSpPr/>
          <p:nvPr/>
        </p:nvGrpSpPr>
        <p:grpSpPr>
          <a:xfrm>
            <a:off x="594908" y="1854312"/>
            <a:ext cx="5605788" cy="3621659"/>
            <a:chOff x="0" y="0"/>
            <a:chExt cx="7474383" cy="4828879"/>
          </a:xfrm>
        </p:grpSpPr>
        <p:sp>
          <p:nvSpPr>
            <p:cNvPr id="13" name="TextBox 13"/>
            <p:cNvSpPr txBox="1"/>
            <p:nvPr/>
          </p:nvSpPr>
          <p:spPr>
            <a:xfrm>
              <a:off x="0" y="-47625"/>
              <a:ext cx="7474383" cy="383752"/>
            </a:xfrm>
            <a:prstGeom prst="rect">
              <a:avLst/>
            </a:prstGeom>
          </p:spPr>
          <p:txBody>
            <a:bodyPr lIns="0" tIns="0" rIns="0" bIns="0" rtlCol="0" anchor="t">
              <a:spAutoFit/>
            </a:bodyPr>
            <a:lstStyle/>
            <a:p>
              <a:pPr algn="l">
                <a:lnSpc>
                  <a:spcPts val="2379"/>
                </a:lnSpc>
              </a:pPr>
              <a:r>
                <a:rPr lang="en-US" sz="1699" b="1">
                  <a:solidFill>
                    <a:srgbClr val="000000"/>
                  </a:solidFill>
                  <a:latin typeface="Arimo Bold"/>
                  <a:ea typeface="Arimo Bold"/>
                  <a:cs typeface="Arimo Bold"/>
                  <a:sym typeface="Arimo Bold"/>
                </a:rPr>
                <a:t>Certificate II in: </a:t>
              </a:r>
              <a:r>
                <a:rPr lang="en-US" sz="1699">
                  <a:solidFill>
                    <a:srgbClr val="000000"/>
                  </a:solidFill>
                  <a:latin typeface="Arimo"/>
                  <a:ea typeface="Arimo"/>
                  <a:cs typeface="Arimo"/>
                  <a:sym typeface="Arimo"/>
                </a:rPr>
                <a:t>Tourism • Travel • Customer Service </a:t>
              </a:r>
            </a:p>
          </p:txBody>
        </p:sp>
        <p:sp>
          <p:nvSpPr>
            <p:cNvPr id="14" name="TextBox 14"/>
            <p:cNvSpPr txBox="1"/>
            <p:nvPr/>
          </p:nvSpPr>
          <p:spPr>
            <a:xfrm>
              <a:off x="0" y="428202"/>
              <a:ext cx="5278872" cy="4400677"/>
            </a:xfrm>
            <a:prstGeom prst="rect">
              <a:avLst/>
            </a:prstGeom>
          </p:spPr>
          <p:txBody>
            <a:bodyPr lIns="0" tIns="0" rIns="0" bIns="0" rtlCol="0" anchor="t">
              <a:spAutoFit/>
            </a:bodyPr>
            <a:lstStyle/>
            <a:p>
              <a:pPr marL="0" lvl="0" indent="0" algn="l">
                <a:lnSpc>
                  <a:spcPts val="2687"/>
                </a:lnSpc>
              </a:pPr>
              <a:r>
                <a:rPr lang="en-US" sz="1599" b="1" u="none" strike="noStrike">
                  <a:solidFill>
                    <a:srgbClr val="000000"/>
                  </a:solidFill>
                  <a:latin typeface="Arimo Bold"/>
                  <a:ea typeface="Arimo Bold"/>
                  <a:cs typeface="Arimo Bold"/>
                  <a:sym typeface="Arimo Bold"/>
                </a:rPr>
                <a:t>START YOUR JOURNEY (Entry Level)</a:t>
              </a:r>
            </a:p>
            <a:p>
              <a:pPr marL="0" lvl="0" indent="0" algn="l">
                <a:lnSpc>
                  <a:spcPts val="2687"/>
                </a:lnSpc>
              </a:pPr>
              <a:r>
                <a:rPr lang="en-US" sz="1599" u="none" strike="noStrike">
                  <a:solidFill>
                    <a:srgbClr val="000000"/>
                  </a:solidFill>
                  <a:latin typeface="Arimo"/>
                  <a:ea typeface="Arimo"/>
                  <a:cs typeface="Arimo"/>
                  <a:sym typeface="Arimo"/>
                </a:rPr>
                <a:t>Visitor Information Host</a:t>
              </a:r>
            </a:p>
            <a:p>
              <a:pPr marL="0" lvl="0" indent="0" algn="l">
                <a:lnSpc>
                  <a:spcPts val="2687"/>
                </a:lnSpc>
              </a:pPr>
              <a:r>
                <a:rPr lang="en-US" sz="1599" u="none" strike="noStrike">
                  <a:solidFill>
                    <a:srgbClr val="000000"/>
                  </a:solidFill>
                  <a:latin typeface="Arimo"/>
                  <a:ea typeface="Arimo"/>
                  <a:cs typeface="Arimo"/>
                  <a:sym typeface="Arimo"/>
                </a:rPr>
                <a:t>Tourism Assistant</a:t>
              </a:r>
            </a:p>
            <a:p>
              <a:pPr marL="0" lvl="0" indent="0" algn="l">
                <a:lnSpc>
                  <a:spcPts val="2687"/>
                </a:lnSpc>
              </a:pPr>
              <a:r>
                <a:rPr lang="en-US" sz="1599" u="none" strike="noStrike">
                  <a:solidFill>
                    <a:srgbClr val="000000"/>
                  </a:solidFill>
                  <a:latin typeface="Arimo"/>
                  <a:ea typeface="Arimo"/>
                  <a:cs typeface="Arimo"/>
                  <a:sym typeface="Arimo"/>
                </a:rPr>
                <a:t>Attraction Attendant</a:t>
              </a:r>
            </a:p>
            <a:p>
              <a:pPr marL="0" lvl="0" indent="0" algn="l">
                <a:lnSpc>
                  <a:spcPts val="2687"/>
                </a:lnSpc>
              </a:pPr>
              <a:r>
                <a:rPr lang="en-US" sz="1599" u="none" strike="noStrike">
                  <a:solidFill>
                    <a:srgbClr val="000000"/>
                  </a:solidFill>
                  <a:latin typeface="Arimo"/>
                  <a:ea typeface="Arimo"/>
                  <a:cs typeface="Arimo"/>
                  <a:sym typeface="Arimo"/>
                </a:rPr>
                <a:t>Reservations Officer</a:t>
              </a:r>
            </a:p>
            <a:p>
              <a:pPr marL="0" lvl="0" indent="0" algn="l">
                <a:lnSpc>
                  <a:spcPts val="2687"/>
                </a:lnSpc>
              </a:pPr>
              <a:r>
                <a:rPr lang="en-US" sz="1599" u="none" strike="noStrike">
                  <a:solidFill>
                    <a:srgbClr val="000000"/>
                  </a:solidFill>
                  <a:latin typeface="Arimo"/>
                  <a:ea typeface="Arimo"/>
                  <a:cs typeface="Arimo"/>
                  <a:sym typeface="Arimo"/>
                </a:rPr>
                <a:t>Ticketing Officer</a:t>
              </a:r>
            </a:p>
            <a:p>
              <a:pPr marL="0" lvl="0" indent="0" algn="l">
                <a:lnSpc>
                  <a:spcPts val="2687"/>
                </a:lnSpc>
              </a:pPr>
              <a:r>
                <a:rPr lang="en-US" sz="1599" u="none" strike="noStrike">
                  <a:solidFill>
                    <a:srgbClr val="000000"/>
                  </a:solidFill>
                  <a:latin typeface="Arimo"/>
                  <a:ea typeface="Arimo"/>
                  <a:cs typeface="Arimo"/>
                  <a:sym typeface="Arimo"/>
                </a:rPr>
                <a:t>Guest Services Officer</a:t>
              </a:r>
            </a:p>
            <a:p>
              <a:pPr marL="0" lvl="0" indent="0" algn="l">
                <a:lnSpc>
                  <a:spcPts val="2687"/>
                </a:lnSpc>
              </a:pPr>
              <a:endParaRPr lang="en-US" sz="1599" u="none" strike="noStrike">
                <a:solidFill>
                  <a:srgbClr val="000000"/>
                </a:solidFill>
                <a:latin typeface="Arimo"/>
                <a:ea typeface="Arimo"/>
                <a:cs typeface="Arimo"/>
                <a:sym typeface="Arimo"/>
              </a:endParaRPr>
            </a:p>
            <a:p>
              <a:pPr marL="0" lvl="0" indent="0" algn="l">
                <a:lnSpc>
                  <a:spcPts val="2687"/>
                </a:lnSpc>
              </a:pPr>
              <a:r>
                <a:rPr lang="en-US" sz="1599" u="none" strike="noStrike">
                  <a:solidFill>
                    <a:srgbClr val="000000"/>
                  </a:solidFill>
                  <a:latin typeface="Arimo"/>
                  <a:ea typeface="Arimo"/>
                  <a:cs typeface="Arimo"/>
                  <a:sym typeface="Arimo"/>
                </a:rPr>
                <a:t>Help visitors, sell tickets, manage bookings and share local knowledge.</a:t>
              </a:r>
            </a:p>
          </p:txBody>
        </p:sp>
      </p:grpSp>
      <p:grpSp>
        <p:nvGrpSpPr>
          <p:cNvPr id="15" name="Group 15"/>
          <p:cNvGrpSpPr/>
          <p:nvPr/>
        </p:nvGrpSpPr>
        <p:grpSpPr>
          <a:xfrm>
            <a:off x="6318273" y="1775237"/>
            <a:ext cx="5651454" cy="3955034"/>
            <a:chOff x="0" y="0"/>
            <a:chExt cx="7535272" cy="5273379"/>
          </a:xfrm>
        </p:grpSpPr>
        <p:sp>
          <p:nvSpPr>
            <p:cNvPr id="16" name="TextBox 16"/>
            <p:cNvSpPr txBox="1"/>
            <p:nvPr/>
          </p:nvSpPr>
          <p:spPr>
            <a:xfrm>
              <a:off x="0" y="-47625"/>
              <a:ext cx="7535272" cy="383752"/>
            </a:xfrm>
            <a:prstGeom prst="rect">
              <a:avLst/>
            </a:prstGeom>
          </p:spPr>
          <p:txBody>
            <a:bodyPr lIns="0" tIns="0" rIns="0" bIns="0" rtlCol="0" anchor="t">
              <a:spAutoFit/>
            </a:bodyPr>
            <a:lstStyle/>
            <a:p>
              <a:pPr algn="l">
                <a:lnSpc>
                  <a:spcPts val="2379"/>
                </a:lnSpc>
              </a:pPr>
              <a:r>
                <a:rPr lang="en-US" sz="1699" b="1">
                  <a:solidFill>
                    <a:srgbClr val="000000"/>
                  </a:solidFill>
                  <a:latin typeface="Arimo Bold"/>
                  <a:ea typeface="Arimo Bold"/>
                  <a:cs typeface="Arimo Bold"/>
                  <a:sym typeface="Arimo Bold"/>
                </a:rPr>
                <a:t>Certificate III in:</a:t>
              </a:r>
              <a:r>
                <a:rPr lang="en-US" sz="1699">
                  <a:solidFill>
                    <a:srgbClr val="000000"/>
                  </a:solidFill>
                  <a:latin typeface="Arimo"/>
                  <a:ea typeface="Arimo"/>
                  <a:cs typeface="Arimo"/>
                  <a:sym typeface="Arimo"/>
                </a:rPr>
                <a:t> Tourism •  Travel • Guiding • Events</a:t>
              </a:r>
            </a:p>
          </p:txBody>
        </p:sp>
        <p:sp>
          <p:nvSpPr>
            <p:cNvPr id="17" name="TextBox 17"/>
            <p:cNvSpPr txBox="1"/>
            <p:nvPr/>
          </p:nvSpPr>
          <p:spPr>
            <a:xfrm>
              <a:off x="0" y="428202"/>
              <a:ext cx="5956637" cy="4845177"/>
            </a:xfrm>
            <a:prstGeom prst="rect">
              <a:avLst/>
            </a:prstGeom>
          </p:spPr>
          <p:txBody>
            <a:bodyPr lIns="0" tIns="0" rIns="0" bIns="0" rtlCol="0" anchor="t">
              <a:spAutoFit/>
            </a:bodyPr>
            <a:lstStyle/>
            <a:p>
              <a:pPr marL="0" lvl="0" indent="0" algn="l">
                <a:lnSpc>
                  <a:spcPts val="2687"/>
                </a:lnSpc>
              </a:pPr>
              <a:r>
                <a:rPr lang="en-US" sz="1599" b="1">
                  <a:solidFill>
                    <a:srgbClr val="000000"/>
                  </a:solidFill>
                  <a:latin typeface="Arimo Bold"/>
                  <a:ea typeface="Arimo Bold"/>
                  <a:cs typeface="Arimo Bold"/>
                  <a:sym typeface="Arimo Bold"/>
                </a:rPr>
                <a:t>B</a:t>
              </a:r>
              <a:r>
                <a:rPr lang="en-US" sz="1599" b="1" u="none" strike="noStrike">
                  <a:solidFill>
                    <a:srgbClr val="000000"/>
                  </a:solidFill>
                  <a:latin typeface="Arimo Bold"/>
                  <a:ea typeface="Arimo Bold"/>
                  <a:cs typeface="Arimo Bold"/>
                  <a:sym typeface="Arimo Bold"/>
                </a:rPr>
                <a:t>UILD EXPERIENCE (Skilled Roles)</a:t>
              </a:r>
            </a:p>
            <a:p>
              <a:pPr marL="0" lvl="0" indent="0" algn="l">
                <a:lnSpc>
                  <a:spcPts val="2687"/>
                </a:lnSpc>
              </a:pPr>
              <a:r>
                <a:rPr lang="en-US" sz="1599" u="none" strike="noStrike">
                  <a:solidFill>
                    <a:srgbClr val="000000"/>
                  </a:solidFill>
                  <a:latin typeface="Arimo"/>
                  <a:ea typeface="Arimo"/>
                  <a:cs typeface="Arimo"/>
                  <a:sym typeface="Arimo"/>
                </a:rPr>
                <a:t>Tour Guide</a:t>
              </a:r>
            </a:p>
            <a:p>
              <a:pPr marL="0" lvl="0" indent="0" algn="l">
                <a:lnSpc>
                  <a:spcPts val="2687"/>
                </a:lnSpc>
              </a:pPr>
              <a:r>
                <a:rPr lang="en-US" sz="1599" u="none" strike="noStrike">
                  <a:solidFill>
                    <a:srgbClr val="000000"/>
                  </a:solidFill>
                  <a:latin typeface="Arimo"/>
                  <a:ea typeface="Arimo"/>
                  <a:cs typeface="Arimo"/>
                  <a:sym typeface="Arimo"/>
                </a:rPr>
                <a:t>Eco / Sustainability Guide</a:t>
              </a:r>
            </a:p>
            <a:p>
              <a:pPr marL="0" lvl="0" indent="0" algn="l">
                <a:lnSpc>
                  <a:spcPts val="2687"/>
                </a:lnSpc>
              </a:pPr>
              <a:r>
                <a:rPr lang="en-US" sz="1599" u="none" strike="noStrike">
                  <a:solidFill>
                    <a:srgbClr val="000000"/>
                  </a:solidFill>
                  <a:latin typeface="Arimo"/>
                  <a:ea typeface="Arimo"/>
                  <a:cs typeface="Arimo"/>
                  <a:sym typeface="Arimo"/>
                </a:rPr>
                <a:t>Adventure Guide</a:t>
              </a:r>
            </a:p>
            <a:p>
              <a:pPr marL="0" lvl="0" indent="0" algn="l">
                <a:lnSpc>
                  <a:spcPts val="2687"/>
                </a:lnSpc>
              </a:pPr>
              <a:r>
                <a:rPr lang="en-US" sz="1599" u="none" strike="noStrike">
                  <a:solidFill>
                    <a:srgbClr val="000000"/>
                  </a:solidFill>
                  <a:latin typeface="Arimo"/>
                  <a:ea typeface="Arimo"/>
                  <a:cs typeface="Arimo"/>
                  <a:sym typeface="Arimo"/>
                </a:rPr>
                <a:t>Travel Consultant</a:t>
              </a:r>
            </a:p>
            <a:p>
              <a:pPr marL="0" lvl="0" indent="0" algn="l">
                <a:lnSpc>
                  <a:spcPts val="2687"/>
                </a:lnSpc>
              </a:pPr>
              <a:r>
                <a:rPr lang="en-US" sz="1599" u="none" strike="noStrike">
                  <a:solidFill>
                    <a:srgbClr val="000000"/>
                  </a:solidFill>
                  <a:latin typeface="Arimo"/>
                  <a:ea typeface="Arimo"/>
                  <a:cs typeface="Arimo"/>
                  <a:sym typeface="Arimo"/>
                </a:rPr>
                <a:t>Visitor Experience Officer</a:t>
              </a:r>
            </a:p>
            <a:p>
              <a:pPr marL="0" lvl="0" indent="0" algn="l">
                <a:lnSpc>
                  <a:spcPts val="2687"/>
                </a:lnSpc>
              </a:pPr>
              <a:r>
                <a:rPr lang="en-US" sz="1599" u="none" strike="noStrike">
                  <a:solidFill>
                    <a:srgbClr val="000000"/>
                  </a:solidFill>
                  <a:latin typeface="Arimo"/>
                  <a:ea typeface="Arimo"/>
                  <a:cs typeface="Arimo"/>
                  <a:sym typeface="Arimo"/>
                </a:rPr>
                <a:t>Events Assistant</a:t>
              </a:r>
            </a:p>
            <a:p>
              <a:pPr marL="0" lvl="0" indent="0" algn="l">
                <a:lnSpc>
                  <a:spcPts val="2687"/>
                </a:lnSpc>
              </a:pPr>
              <a:endParaRPr lang="en-US" sz="1599" u="none" strike="noStrike">
                <a:solidFill>
                  <a:srgbClr val="000000"/>
                </a:solidFill>
                <a:latin typeface="Arimo"/>
                <a:ea typeface="Arimo"/>
                <a:cs typeface="Arimo"/>
                <a:sym typeface="Arimo"/>
              </a:endParaRPr>
            </a:p>
            <a:p>
              <a:pPr marL="0" lvl="0" indent="0" algn="l">
                <a:lnSpc>
                  <a:spcPts val="2687"/>
                </a:lnSpc>
              </a:pPr>
              <a:r>
                <a:rPr lang="en-US" sz="1599" u="none" strike="noStrike">
                  <a:solidFill>
                    <a:srgbClr val="000000"/>
                  </a:solidFill>
                  <a:latin typeface="Arimo"/>
                  <a:ea typeface="Arimo"/>
                  <a:cs typeface="Arimo"/>
                  <a:sym typeface="Arimo"/>
                </a:rPr>
                <a:t>Deliver tours, create experiences, ensure safety and engage guests.</a:t>
              </a:r>
            </a:p>
            <a:p>
              <a:pPr marL="0" lvl="0" indent="0" algn="l">
                <a:lnSpc>
                  <a:spcPts val="2687"/>
                </a:lnSpc>
              </a:pPr>
              <a:endParaRPr lang="en-US" sz="1599" u="none" strike="noStrike">
                <a:solidFill>
                  <a:srgbClr val="000000"/>
                </a:solidFill>
                <a:latin typeface="Arimo"/>
                <a:ea typeface="Arimo"/>
                <a:cs typeface="Arimo"/>
                <a:sym typeface="Arimo"/>
              </a:endParaRPr>
            </a:p>
          </p:txBody>
        </p:sp>
      </p:grpSp>
      <p:grpSp>
        <p:nvGrpSpPr>
          <p:cNvPr id="18" name="Group 18"/>
          <p:cNvGrpSpPr/>
          <p:nvPr/>
        </p:nvGrpSpPr>
        <p:grpSpPr>
          <a:xfrm>
            <a:off x="13087753" y="1775237"/>
            <a:ext cx="4509466" cy="3621659"/>
            <a:chOff x="0" y="0"/>
            <a:chExt cx="6012621" cy="4828879"/>
          </a:xfrm>
        </p:grpSpPr>
        <p:sp>
          <p:nvSpPr>
            <p:cNvPr id="19" name="TextBox 19"/>
            <p:cNvSpPr txBox="1"/>
            <p:nvPr/>
          </p:nvSpPr>
          <p:spPr>
            <a:xfrm>
              <a:off x="0" y="-47625"/>
              <a:ext cx="6012621" cy="383752"/>
            </a:xfrm>
            <a:prstGeom prst="rect">
              <a:avLst/>
            </a:prstGeom>
          </p:spPr>
          <p:txBody>
            <a:bodyPr lIns="0" tIns="0" rIns="0" bIns="0" rtlCol="0" anchor="t">
              <a:spAutoFit/>
            </a:bodyPr>
            <a:lstStyle/>
            <a:p>
              <a:pPr algn="l">
                <a:lnSpc>
                  <a:spcPts val="2379"/>
                </a:lnSpc>
              </a:pPr>
              <a:r>
                <a:rPr lang="en-US" sz="1699" b="1">
                  <a:solidFill>
                    <a:srgbClr val="000000"/>
                  </a:solidFill>
                  <a:latin typeface="Arimo Bold"/>
                  <a:ea typeface="Arimo Bold"/>
                  <a:cs typeface="Arimo Bold"/>
                  <a:sym typeface="Arimo Bold"/>
                </a:rPr>
                <a:t>Certificate IV in: </a:t>
              </a:r>
              <a:r>
                <a:rPr lang="en-US" sz="1699">
                  <a:solidFill>
                    <a:srgbClr val="000000"/>
                  </a:solidFill>
                  <a:latin typeface="Arimo"/>
                  <a:ea typeface="Arimo"/>
                  <a:cs typeface="Arimo"/>
                  <a:sym typeface="Arimo"/>
                </a:rPr>
                <a:t>Tourism • Travel &amp; Tourism</a:t>
              </a:r>
            </a:p>
          </p:txBody>
        </p:sp>
        <p:sp>
          <p:nvSpPr>
            <p:cNvPr id="20" name="TextBox 20"/>
            <p:cNvSpPr txBox="1"/>
            <p:nvPr/>
          </p:nvSpPr>
          <p:spPr>
            <a:xfrm>
              <a:off x="0" y="428202"/>
              <a:ext cx="5041159" cy="4400677"/>
            </a:xfrm>
            <a:prstGeom prst="rect">
              <a:avLst/>
            </a:prstGeom>
          </p:spPr>
          <p:txBody>
            <a:bodyPr lIns="0" tIns="0" rIns="0" bIns="0" rtlCol="0" anchor="t">
              <a:spAutoFit/>
            </a:bodyPr>
            <a:lstStyle/>
            <a:p>
              <a:pPr marL="0" lvl="0" indent="0" algn="l">
                <a:lnSpc>
                  <a:spcPts val="2687"/>
                </a:lnSpc>
              </a:pPr>
              <a:r>
                <a:rPr lang="en-US" sz="1599" b="1" u="none" strike="noStrike">
                  <a:solidFill>
                    <a:srgbClr val="000000"/>
                  </a:solidFill>
                  <a:latin typeface="Arimo Bold"/>
                  <a:ea typeface="Arimo Bold"/>
                  <a:cs typeface="Arimo Bold"/>
                  <a:sym typeface="Arimo Bold"/>
                </a:rPr>
                <a:t>STEP UP (Supervisory Roles)</a:t>
              </a:r>
            </a:p>
            <a:p>
              <a:pPr marL="0" lvl="0" indent="0" algn="l">
                <a:lnSpc>
                  <a:spcPts val="2687"/>
                </a:lnSpc>
              </a:pPr>
              <a:r>
                <a:rPr lang="en-US" sz="1599" u="none" strike="noStrike">
                  <a:solidFill>
                    <a:srgbClr val="000000"/>
                  </a:solidFill>
                  <a:latin typeface="Arimo"/>
                  <a:ea typeface="Arimo"/>
                  <a:cs typeface="Arimo"/>
                  <a:sym typeface="Arimo"/>
                </a:rPr>
                <a:t>Senior Tour Guide</a:t>
              </a:r>
            </a:p>
            <a:p>
              <a:pPr marL="0" lvl="0" indent="0" algn="l">
                <a:lnSpc>
                  <a:spcPts val="2687"/>
                </a:lnSpc>
              </a:pPr>
              <a:r>
                <a:rPr lang="en-US" sz="1599" u="none" strike="noStrike">
                  <a:solidFill>
                    <a:srgbClr val="000000"/>
                  </a:solidFill>
                  <a:latin typeface="Arimo"/>
                  <a:ea typeface="Arimo"/>
                  <a:cs typeface="Arimo"/>
                  <a:sym typeface="Arimo"/>
                </a:rPr>
                <a:t>Visitor Services Supervisor</a:t>
              </a:r>
            </a:p>
            <a:p>
              <a:pPr marL="0" lvl="0" indent="0" algn="l">
                <a:lnSpc>
                  <a:spcPts val="2687"/>
                </a:lnSpc>
              </a:pPr>
              <a:r>
                <a:rPr lang="en-US" sz="1599" u="none" strike="noStrike">
                  <a:solidFill>
                    <a:srgbClr val="000000"/>
                  </a:solidFill>
                  <a:latin typeface="Arimo"/>
                  <a:ea typeface="Arimo"/>
                  <a:cs typeface="Arimo"/>
                  <a:sym typeface="Arimo"/>
                </a:rPr>
                <a:t>Tour Operations Supervisor</a:t>
              </a:r>
            </a:p>
            <a:p>
              <a:pPr marL="0" lvl="0" indent="0" algn="l">
                <a:lnSpc>
                  <a:spcPts val="2687"/>
                </a:lnSpc>
              </a:pPr>
              <a:r>
                <a:rPr lang="en-US" sz="1599" u="none" strike="noStrike">
                  <a:solidFill>
                    <a:srgbClr val="000000"/>
                  </a:solidFill>
                  <a:latin typeface="Arimo"/>
                  <a:ea typeface="Arimo"/>
                  <a:cs typeface="Arimo"/>
                  <a:sym typeface="Arimo"/>
                </a:rPr>
                <a:t>Events Coordinator</a:t>
              </a:r>
            </a:p>
            <a:p>
              <a:pPr marL="0" lvl="0" indent="0" algn="l">
                <a:lnSpc>
                  <a:spcPts val="2687"/>
                </a:lnSpc>
              </a:pPr>
              <a:r>
                <a:rPr lang="en-US" sz="1599" u="none" strike="noStrike">
                  <a:solidFill>
                    <a:srgbClr val="000000"/>
                  </a:solidFill>
                  <a:latin typeface="Arimo"/>
                  <a:ea typeface="Arimo"/>
                  <a:cs typeface="Arimo"/>
                  <a:sym typeface="Arimo"/>
                </a:rPr>
                <a:t>Reservations Manager</a:t>
              </a:r>
            </a:p>
            <a:p>
              <a:pPr marL="0" lvl="0" indent="0" algn="l">
                <a:lnSpc>
                  <a:spcPts val="2687"/>
                </a:lnSpc>
              </a:pPr>
              <a:endParaRPr lang="en-US" sz="1599" u="none" strike="noStrike">
                <a:solidFill>
                  <a:srgbClr val="000000"/>
                </a:solidFill>
                <a:latin typeface="Arimo"/>
                <a:ea typeface="Arimo"/>
                <a:cs typeface="Arimo"/>
                <a:sym typeface="Arimo"/>
              </a:endParaRPr>
            </a:p>
            <a:p>
              <a:pPr marL="0" lvl="0" indent="0" algn="l">
                <a:lnSpc>
                  <a:spcPts val="2687"/>
                </a:lnSpc>
              </a:pPr>
              <a:r>
                <a:rPr lang="en-US" sz="1599" u="none" strike="noStrike">
                  <a:solidFill>
                    <a:srgbClr val="000000"/>
                  </a:solidFill>
                  <a:latin typeface="Arimo"/>
                  <a:ea typeface="Arimo"/>
                  <a:cs typeface="Arimo"/>
                  <a:sym typeface="Arimo"/>
                </a:rPr>
                <a:t>Lead small teams, manage daily operations and service standards.</a:t>
              </a:r>
            </a:p>
            <a:p>
              <a:pPr marL="0" lvl="0" indent="0" algn="l">
                <a:lnSpc>
                  <a:spcPts val="2687"/>
                </a:lnSpc>
              </a:pPr>
              <a:endParaRPr lang="en-US" sz="1599" u="none" strike="noStrike">
                <a:solidFill>
                  <a:srgbClr val="000000"/>
                </a:solidFill>
                <a:latin typeface="Arimo"/>
                <a:ea typeface="Arimo"/>
                <a:cs typeface="Arimo"/>
                <a:sym typeface="Arimo"/>
              </a:endParaRPr>
            </a:p>
          </p:txBody>
        </p:sp>
      </p:grpSp>
      <p:sp>
        <p:nvSpPr>
          <p:cNvPr id="21" name="TextBox 21"/>
          <p:cNvSpPr txBox="1"/>
          <p:nvPr/>
        </p:nvSpPr>
        <p:spPr>
          <a:xfrm>
            <a:off x="6318273" y="6068105"/>
            <a:ext cx="6280499" cy="3655314"/>
          </a:xfrm>
          <a:prstGeom prst="rect">
            <a:avLst/>
          </a:prstGeom>
        </p:spPr>
        <p:txBody>
          <a:bodyPr lIns="0" tIns="0" rIns="0" bIns="0" rtlCol="0" anchor="t">
            <a:spAutoFit/>
          </a:bodyPr>
          <a:lstStyle/>
          <a:p>
            <a:pPr marL="0" lvl="0" indent="0" algn="l">
              <a:lnSpc>
                <a:spcPts val="2687"/>
              </a:lnSpc>
            </a:pPr>
            <a:r>
              <a:rPr lang="en-US" sz="1599" b="1">
                <a:solidFill>
                  <a:srgbClr val="000000"/>
                </a:solidFill>
                <a:latin typeface="Arimo Bold"/>
                <a:ea typeface="Arimo Bold"/>
                <a:cs typeface="Arimo Bold"/>
                <a:sym typeface="Arimo Bold"/>
              </a:rPr>
              <a:t>LE</a:t>
            </a:r>
            <a:r>
              <a:rPr lang="en-US" sz="1599" b="1" u="none" strike="noStrike">
                <a:solidFill>
                  <a:srgbClr val="000000"/>
                </a:solidFill>
                <a:latin typeface="Arimo Bold"/>
                <a:ea typeface="Arimo Bold"/>
                <a:cs typeface="Arimo Bold"/>
                <a:sym typeface="Arimo Bold"/>
              </a:rPr>
              <a:t>AD THE INDUSTRY (Management &amp; Leadership)</a:t>
            </a:r>
          </a:p>
          <a:p>
            <a:pPr marL="0" lvl="0" indent="0" algn="l">
              <a:lnSpc>
                <a:spcPts val="2687"/>
              </a:lnSpc>
            </a:pPr>
            <a:r>
              <a:rPr lang="en-US" sz="1599" u="none" strike="noStrike">
                <a:solidFill>
                  <a:srgbClr val="000000"/>
                </a:solidFill>
                <a:latin typeface="Arimo"/>
                <a:ea typeface="Arimo"/>
                <a:cs typeface="Arimo"/>
                <a:sym typeface="Arimo"/>
              </a:rPr>
              <a:t>Tourism Operations Manager</a:t>
            </a:r>
          </a:p>
          <a:p>
            <a:pPr marL="0" lvl="0" indent="0" algn="l">
              <a:lnSpc>
                <a:spcPts val="2687"/>
              </a:lnSpc>
            </a:pPr>
            <a:r>
              <a:rPr lang="en-US" sz="1599" u="none" strike="noStrike">
                <a:solidFill>
                  <a:srgbClr val="000000"/>
                </a:solidFill>
                <a:latin typeface="Arimo"/>
                <a:ea typeface="Arimo"/>
                <a:cs typeface="Arimo"/>
                <a:sym typeface="Arimo"/>
              </a:rPr>
              <a:t>Destination Manager</a:t>
            </a:r>
          </a:p>
          <a:p>
            <a:pPr marL="0" lvl="0" indent="0" algn="l">
              <a:lnSpc>
                <a:spcPts val="2687"/>
              </a:lnSpc>
            </a:pPr>
            <a:r>
              <a:rPr lang="en-US" sz="1599" u="none" strike="noStrike">
                <a:solidFill>
                  <a:srgbClr val="000000"/>
                </a:solidFill>
                <a:latin typeface="Arimo"/>
                <a:ea typeface="Arimo"/>
                <a:cs typeface="Arimo"/>
                <a:sym typeface="Arimo"/>
              </a:rPr>
              <a:t>Tour Company Manager</a:t>
            </a:r>
          </a:p>
          <a:p>
            <a:pPr marL="0" lvl="0" indent="0" algn="l">
              <a:lnSpc>
                <a:spcPts val="2687"/>
              </a:lnSpc>
            </a:pPr>
            <a:r>
              <a:rPr lang="en-US" sz="1599" u="none" strike="noStrike">
                <a:solidFill>
                  <a:srgbClr val="000000"/>
                </a:solidFill>
                <a:latin typeface="Arimo"/>
                <a:ea typeface="Arimo"/>
                <a:cs typeface="Arimo"/>
                <a:sym typeface="Arimo"/>
              </a:rPr>
              <a:t>Events Manager</a:t>
            </a:r>
          </a:p>
          <a:p>
            <a:pPr marL="0" lvl="0" indent="0" algn="l">
              <a:lnSpc>
                <a:spcPts val="2687"/>
              </a:lnSpc>
            </a:pPr>
            <a:r>
              <a:rPr lang="en-US" sz="1599" u="none" strike="noStrike">
                <a:solidFill>
                  <a:srgbClr val="000000"/>
                </a:solidFill>
                <a:latin typeface="Arimo"/>
                <a:ea typeface="Arimo"/>
                <a:cs typeface="Arimo"/>
                <a:sym typeface="Arimo"/>
              </a:rPr>
              <a:t>Product Development Manager</a:t>
            </a:r>
          </a:p>
          <a:p>
            <a:pPr marL="0" lvl="0" indent="0" algn="l">
              <a:lnSpc>
                <a:spcPts val="2687"/>
              </a:lnSpc>
            </a:pPr>
            <a:r>
              <a:rPr lang="en-US" sz="1599" u="none" strike="noStrike">
                <a:solidFill>
                  <a:srgbClr val="000000"/>
                </a:solidFill>
                <a:latin typeface="Arimo"/>
                <a:ea typeface="Arimo"/>
                <a:cs typeface="Arimo"/>
                <a:sym typeface="Arimo"/>
              </a:rPr>
              <a:t>Tourism Business Owner</a:t>
            </a:r>
          </a:p>
          <a:p>
            <a:pPr marL="0" lvl="0" indent="0" algn="l">
              <a:lnSpc>
                <a:spcPts val="2687"/>
              </a:lnSpc>
            </a:pPr>
            <a:endParaRPr lang="en-US" sz="1599" u="none" strike="noStrike">
              <a:solidFill>
                <a:srgbClr val="000000"/>
              </a:solidFill>
              <a:latin typeface="Arimo"/>
              <a:ea typeface="Arimo"/>
              <a:cs typeface="Arimo"/>
              <a:sym typeface="Arimo"/>
            </a:endParaRPr>
          </a:p>
          <a:p>
            <a:pPr marL="0" lvl="0" indent="0" algn="l">
              <a:lnSpc>
                <a:spcPts val="2687"/>
              </a:lnSpc>
            </a:pPr>
            <a:r>
              <a:rPr lang="en-US" sz="1599" u="none" strike="noStrike">
                <a:solidFill>
                  <a:srgbClr val="000000"/>
                </a:solidFill>
                <a:latin typeface="Arimo"/>
                <a:ea typeface="Arimo"/>
                <a:cs typeface="Arimo"/>
                <a:sym typeface="Arimo"/>
              </a:rPr>
              <a:t>Manage people, budgets, marketing, partnerships and future tourism growth.</a:t>
            </a:r>
          </a:p>
          <a:p>
            <a:pPr marL="0" lvl="0" indent="0" algn="l">
              <a:lnSpc>
                <a:spcPts val="2687"/>
              </a:lnSpc>
            </a:pPr>
            <a:endParaRPr lang="en-US" sz="1599" u="none" strike="noStrike">
              <a:solidFill>
                <a:srgbClr val="000000"/>
              </a:solidFill>
              <a:latin typeface="Arimo"/>
              <a:ea typeface="Arimo"/>
              <a:cs typeface="Arimo"/>
              <a:sym typeface="Arimo"/>
            </a:endParaRPr>
          </a:p>
        </p:txBody>
      </p:sp>
      <p:sp>
        <p:nvSpPr>
          <p:cNvPr id="22" name="TextBox 22"/>
          <p:cNvSpPr txBox="1"/>
          <p:nvPr/>
        </p:nvSpPr>
        <p:spPr>
          <a:xfrm>
            <a:off x="13087753" y="5761722"/>
            <a:ext cx="4351591" cy="3882503"/>
          </a:xfrm>
          <a:prstGeom prst="rect">
            <a:avLst/>
          </a:prstGeom>
        </p:spPr>
        <p:txBody>
          <a:bodyPr lIns="0" tIns="0" rIns="0" bIns="0" rtlCol="0" anchor="t">
            <a:spAutoFit/>
          </a:bodyPr>
          <a:lstStyle/>
          <a:p>
            <a:pPr algn="l">
              <a:lnSpc>
                <a:spcPts val="4451"/>
              </a:lnSpc>
            </a:pPr>
            <a:r>
              <a:rPr lang="en-US" sz="1935" b="1">
                <a:solidFill>
                  <a:srgbClr val="000000"/>
                </a:solidFill>
                <a:latin typeface="Arimo Bold"/>
                <a:ea typeface="Arimo Bold"/>
                <a:cs typeface="Arimo Bold"/>
                <a:sym typeface="Arimo Bold"/>
              </a:rPr>
              <a:t>WA TOURISM STREAMS</a:t>
            </a:r>
          </a:p>
          <a:p>
            <a:pPr marL="417886" lvl="1" indent="-208943" algn="l">
              <a:lnSpc>
                <a:spcPts val="4451"/>
              </a:lnSpc>
              <a:buFont typeface="Arial"/>
              <a:buChar char="•"/>
            </a:pPr>
            <a:r>
              <a:rPr lang="en-US" sz="1935">
                <a:solidFill>
                  <a:srgbClr val="000000"/>
                </a:solidFill>
                <a:latin typeface="Arimo"/>
                <a:ea typeface="Arimo"/>
                <a:cs typeface="Arimo"/>
                <a:sym typeface="Arimo"/>
              </a:rPr>
              <a:t>Eco &amp; Sustainability Tourism </a:t>
            </a:r>
          </a:p>
          <a:p>
            <a:pPr marL="417886" lvl="1" indent="-208943" algn="l">
              <a:lnSpc>
                <a:spcPts val="4451"/>
              </a:lnSpc>
              <a:buFont typeface="Arial"/>
              <a:buChar char="•"/>
            </a:pPr>
            <a:r>
              <a:rPr lang="en-US" sz="1935">
                <a:solidFill>
                  <a:srgbClr val="000000"/>
                </a:solidFill>
                <a:latin typeface="Arimo"/>
                <a:ea typeface="Arimo"/>
                <a:cs typeface="Arimo"/>
                <a:sym typeface="Arimo"/>
              </a:rPr>
              <a:t>Coastal &amp; Marine Tourism </a:t>
            </a:r>
          </a:p>
          <a:p>
            <a:pPr marL="417886" lvl="1" indent="-208943" algn="l">
              <a:lnSpc>
                <a:spcPts val="4451"/>
              </a:lnSpc>
              <a:buFont typeface="Arial"/>
              <a:buChar char="•"/>
            </a:pPr>
            <a:r>
              <a:rPr lang="en-US" sz="1935">
                <a:solidFill>
                  <a:srgbClr val="000000"/>
                </a:solidFill>
                <a:latin typeface="Arimo"/>
                <a:ea typeface="Arimo"/>
                <a:cs typeface="Arimo"/>
                <a:sym typeface="Arimo"/>
              </a:rPr>
              <a:t>Aboriginal Tourism </a:t>
            </a:r>
          </a:p>
          <a:p>
            <a:pPr marL="417886" lvl="1" indent="-208943" algn="l">
              <a:lnSpc>
                <a:spcPts val="4451"/>
              </a:lnSpc>
              <a:buFont typeface="Arial"/>
              <a:buChar char="•"/>
            </a:pPr>
            <a:r>
              <a:rPr lang="en-US" sz="1935">
                <a:solidFill>
                  <a:srgbClr val="000000"/>
                </a:solidFill>
                <a:latin typeface="Arimo"/>
                <a:ea typeface="Arimo"/>
                <a:cs typeface="Arimo"/>
                <a:sym typeface="Arimo"/>
              </a:rPr>
              <a:t>Events Tourism </a:t>
            </a:r>
          </a:p>
          <a:p>
            <a:pPr marL="417886" lvl="1" indent="-208943" algn="l">
              <a:lnSpc>
                <a:spcPts val="4451"/>
              </a:lnSpc>
              <a:buFont typeface="Arial"/>
              <a:buChar char="•"/>
            </a:pPr>
            <a:r>
              <a:rPr lang="en-US" sz="1935">
                <a:solidFill>
                  <a:srgbClr val="000000"/>
                </a:solidFill>
                <a:latin typeface="Arimo"/>
                <a:ea typeface="Arimo"/>
                <a:cs typeface="Arimo"/>
                <a:sym typeface="Arimo"/>
              </a:rPr>
              <a:t>Transport Tourism </a:t>
            </a:r>
          </a:p>
          <a:p>
            <a:pPr marL="417886" lvl="1" indent="-208943" algn="l">
              <a:lnSpc>
                <a:spcPts val="4451"/>
              </a:lnSpc>
              <a:buFont typeface="Arial"/>
              <a:buChar char="•"/>
            </a:pPr>
            <a:r>
              <a:rPr lang="en-US" sz="1935">
                <a:solidFill>
                  <a:srgbClr val="000000"/>
                </a:solidFill>
                <a:latin typeface="Arimo"/>
                <a:ea typeface="Arimo"/>
                <a:cs typeface="Arimo"/>
                <a:sym typeface="Arimo"/>
              </a:rPr>
              <a:t>Regional Tourism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F4F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stretch>
              <a:fillRect/>
            </a:stretch>
          </a:blipFill>
        </p:spPr>
        <p:txBody>
          <a:bodyPr/>
          <a:lstStyle/>
          <a:p>
            <a:endParaRPr lang="en-AU"/>
          </a:p>
        </p:txBody>
      </p:sp>
      <p:grpSp>
        <p:nvGrpSpPr>
          <p:cNvPr id="3" name="Group 3"/>
          <p:cNvGrpSpPr/>
          <p:nvPr/>
        </p:nvGrpSpPr>
        <p:grpSpPr>
          <a:xfrm>
            <a:off x="2385097" y="352489"/>
            <a:ext cx="13517807" cy="1547043"/>
            <a:chOff x="0" y="0"/>
            <a:chExt cx="3560245" cy="356193"/>
          </a:xfrm>
        </p:grpSpPr>
        <p:sp>
          <p:nvSpPr>
            <p:cNvPr id="4" name="Freeform 4"/>
            <p:cNvSpPr/>
            <p:nvPr/>
          </p:nvSpPr>
          <p:spPr>
            <a:xfrm>
              <a:off x="0" y="0"/>
              <a:ext cx="3560245" cy="356193"/>
            </a:xfrm>
            <a:custGeom>
              <a:avLst/>
              <a:gdLst/>
              <a:ahLst/>
              <a:cxnLst/>
              <a:rect l="l" t="t" r="r" b="b"/>
              <a:pathLst>
                <a:path w="3560245" h="356193">
                  <a:moveTo>
                    <a:pt x="13173" y="0"/>
                  </a:moveTo>
                  <a:lnTo>
                    <a:pt x="3547073" y="0"/>
                  </a:lnTo>
                  <a:cubicBezTo>
                    <a:pt x="3550567" y="0"/>
                    <a:pt x="3553917" y="1388"/>
                    <a:pt x="3556387" y="3858"/>
                  </a:cubicBezTo>
                  <a:cubicBezTo>
                    <a:pt x="3558858" y="6328"/>
                    <a:pt x="3560245" y="9679"/>
                    <a:pt x="3560245" y="13173"/>
                  </a:cubicBezTo>
                  <a:lnTo>
                    <a:pt x="3560245" y="343020"/>
                  </a:lnTo>
                  <a:cubicBezTo>
                    <a:pt x="3560245" y="346514"/>
                    <a:pt x="3558858" y="349864"/>
                    <a:pt x="3556387" y="352335"/>
                  </a:cubicBezTo>
                  <a:cubicBezTo>
                    <a:pt x="3553917" y="354805"/>
                    <a:pt x="3550567" y="356193"/>
                    <a:pt x="3547073" y="356193"/>
                  </a:cubicBezTo>
                  <a:lnTo>
                    <a:pt x="13173" y="356193"/>
                  </a:lnTo>
                  <a:cubicBezTo>
                    <a:pt x="9679" y="356193"/>
                    <a:pt x="6328" y="354805"/>
                    <a:pt x="3858" y="352335"/>
                  </a:cubicBezTo>
                  <a:cubicBezTo>
                    <a:pt x="1388" y="349864"/>
                    <a:pt x="0" y="346514"/>
                    <a:pt x="0" y="343020"/>
                  </a:cubicBezTo>
                  <a:lnTo>
                    <a:pt x="0" y="13173"/>
                  </a:lnTo>
                  <a:cubicBezTo>
                    <a:pt x="0" y="9679"/>
                    <a:pt x="1388" y="6328"/>
                    <a:pt x="3858" y="3858"/>
                  </a:cubicBezTo>
                  <a:cubicBezTo>
                    <a:pt x="6328" y="1388"/>
                    <a:pt x="9679" y="0"/>
                    <a:pt x="13173" y="0"/>
                  </a:cubicBezTo>
                  <a:close/>
                </a:path>
              </a:pathLst>
            </a:custGeom>
            <a:solidFill>
              <a:srgbClr val="0D6D77"/>
            </a:solidFill>
          </p:spPr>
          <p:txBody>
            <a:bodyPr/>
            <a:lstStyle/>
            <a:p>
              <a:endParaRPr lang="en-AU"/>
            </a:p>
          </p:txBody>
        </p:sp>
        <p:sp>
          <p:nvSpPr>
            <p:cNvPr id="5" name="TextBox 5"/>
            <p:cNvSpPr txBox="1"/>
            <p:nvPr/>
          </p:nvSpPr>
          <p:spPr>
            <a:xfrm>
              <a:off x="0" y="-47625"/>
              <a:ext cx="3560245" cy="403818"/>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1028700" y="2006845"/>
            <a:ext cx="4689920" cy="3944870"/>
            <a:chOff x="0" y="0"/>
            <a:chExt cx="1235205" cy="1038978"/>
          </a:xfrm>
        </p:grpSpPr>
        <p:sp>
          <p:nvSpPr>
            <p:cNvPr id="7" name="Freeform 7"/>
            <p:cNvSpPr/>
            <p:nvPr/>
          </p:nvSpPr>
          <p:spPr>
            <a:xfrm>
              <a:off x="0" y="0"/>
              <a:ext cx="1235205" cy="1038978"/>
            </a:xfrm>
            <a:custGeom>
              <a:avLst/>
              <a:gdLst/>
              <a:ahLst/>
              <a:cxnLst/>
              <a:rect l="l" t="t" r="r" b="b"/>
              <a:pathLst>
                <a:path w="1235205" h="1038978">
                  <a:moveTo>
                    <a:pt x="37967" y="0"/>
                  </a:moveTo>
                  <a:lnTo>
                    <a:pt x="1197238" y="0"/>
                  </a:lnTo>
                  <a:cubicBezTo>
                    <a:pt x="1207308" y="0"/>
                    <a:pt x="1216965" y="4000"/>
                    <a:pt x="1224085" y="11120"/>
                  </a:cubicBezTo>
                  <a:cubicBezTo>
                    <a:pt x="1231205" y="18241"/>
                    <a:pt x="1235205" y="27898"/>
                    <a:pt x="1235205" y="37967"/>
                  </a:cubicBezTo>
                  <a:lnTo>
                    <a:pt x="1235205" y="1001011"/>
                  </a:lnTo>
                  <a:cubicBezTo>
                    <a:pt x="1235205" y="1021980"/>
                    <a:pt x="1218207" y="1038978"/>
                    <a:pt x="1197238" y="1038978"/>
                  </a:cubicBezTo>
                  <a:lnTo>
                    <a:pt x="37967" y="1038978"/>
                  </a:lnTo>
                  <a:cubicBezTo>
                    <a:pt x="16999" y="1038978"/>
                    <a:pt x="0" y="1021980"/>
                    <a:pt x="0" y="1001011"/>
                  </a:cubicBezTo>
                  <a:lnTo>
                    <a:pt x="0" y="37967"/>
                  </a:lnTo>
                  <a:cubicBezTo>
                    <a:pt x="0" y="16999"/>
                    <a:pt x="16999" y="0"/>
                    <a:pt x="37967" y="0"/>
                  </a:cubicBezTo>
                  <a:close/>
                </a:path>
              </a:pathLst>
            </a:custGeom>
            <a:solidFill>
              <a:srgbClr val="0D6D77"/>
            </a:solidFill>
          </p:spPr>
          <p:txBody>
            <a:bodyPr/>
            <a:lstStyle/>
            <a:p>
              <a:endParaRPr lang="en-AU"/>
            </a:p>
          </p:txBody>
        </p:sp>
        <p:sp>
          <p:nvSpPr>
            <p:cNvPr id="8" name="TextBox 8"/>
            <p:cNvSpPr txBox="1"/>
            <p:nvPr/>
          </p:nvSpPr>
          <p:spPr>
            <a:xfrm>
              <a:off x="0" y="-47625"/>
              <a:ext cx="1235205" cy="1086603"/>
            </a:xfrm>
            <a:prstGeom prst="rect">
              <a:avLst/>
            </a:prstGeom>
          </p:spPr>
          <p:txBody>
            <a:bodyPr lIns="50800" tIns="50800" rIns="50800" bIns="50800" rtlCol="0" anchor="ctr"/>
            <a:lstStyle/>
            <a:p>
              <a:pPr algn="ctr">
                <a:lnSpc>
                  <a:spcPts val="2239"/>
                </a:lnSpc>
              </a:pPr>
              <a:endParaRPr/>
            </a:p>
          </p:txBody>
        </p:sp>
      </p:grpSp>
      <p:grpSp>
        <p:nvGrpSpPr>
          <p:cNvPr id="9" name="Group 9"/>
          <p:cNvGrpSpPr/>
          <p:nvPr/>
        </p:nvGrpSpPr>
        <p:grpSpPr>
          <a:xfrm>
            <a:off x="6799040" y="6170892"/>
            <a:ext cx="4689920" cy="3944870"/>
            <a:chOff x="0" y="0"/>
            <a:chExt cx="1235205" cy="1038978"/>
          </a:xfrm>
        </p:grpSpPr>
        <p:sp>
          <p:nvSpPr>
            <p:cNvPr id="10" name="Freeform 10"/>
            <p:cNvSpPr/>
            <p:nvPr/>
          </p:nvSpPr>
          <p:spPr>
            <a:xfrm>
              <a:off x="0" y="0"/>
              <a:ext cx="1235205" cy="1038978"/>
            </a:xfrm>
            <a:custGeom>
              <a:avLst/>
              <a:gdLst/>
              <a:ahLst/>
              <a:cxnLst/>
              <a:rect l="l" t="t" r="r" b="b"/>
              <a:pathLst>
                <a:path w="1235205" h="1038978">
                  <a:moveTo>
                    <a:pt x="37967" y="0"/>
                  </a:moveTo>
                  <a:lnTo>
                    <a:pt x="1197238" y="0"/>
                  </a:lnTo>
                  <a:cubicBezTo>
                    <a:pt x="1207308" y="0"/>
                    <a:pt x="1216965" y="4000"/>
                    <a:pt x="1224085" y="11120"/>
                  </a:cubicBezTo>
                  <a:cubicBezTo>
                    <a:pt x="1231205" y="18241"/>
                    <a:pt x="1235205" y="27898"/>
                    <a:pt x="1235205" y="37967"/>
                  </a:cubicBezTo>
                  <a:lnTo>
                    <a:pt x="1235205" y="1001011"/>
                  </a:lnTo>
                  <a:cubicBezTo>
                    <a:pt x="1235205" y="1021980"/>
                    <a:pt x="1218207" y="1038978"/>
                    <a:pt x="1197238" y="1038978"/>
                  </a:cubicBezTo>
                  <a:lnTo>
                    <a:pt x="37967" y="1038978"/>
                  </a:lnTo>
                  <a:cubicBezTo>
                    <a:pt x="16999" y="1038978"/>
                    <a:pt x="0" y="1021980"/>
                    <a:pt x="0" y="1001011"/>
                  </a:cubicBezTo>
                  <a:lnTo>
                    <a:pt x="0" y="37967"/>
                  </a:lnTo>
                  <a:cubicBezTo>
                    <a:pt x="0" y="16999"/>
                    <a:pt x="16999" y="0"/>
                    <a:pt x="37967" y="0"/>
                  </a:cubicBezTo>
                  <a:close/>
                </a:path>
              </a:pathLst>
            </a:custGeom>
            <a:solidFill>
              <a:srgbClr val="0D6D77"/>
            </a:solidFill>
          </p:spPr>
          <p:txBody>
            <a:bodyPr/>
            <a:lstStyle/>
            <a:p>
              <a:endParaRPr lang="en-AU"/>
            </a:p>
          </p:txBody>
        </p:sp>
        <p:sp>
          <p:nvSpPr>
            <p:cNvPr id="11" name="TextBox 11"/>
            <p:cNvSpPr txBox="1"/>
            <p:nvPr/>
          </p:nvSpPr>
          <p:spPr>
            <a:xfrm>
              <a:off x="0" y="-47625"/>
              <a:ext cx="1235205" cy="1086603"/>
            </a:xfrm>
            <a:prstGeom prst="rect">
              <a:avLst/>
            </a:prstGeom>
          </p:spPr>
          <p:txBody>
            <a:bodyPr lIns="50800" tIns="50800" rIns="50800" bIns="50800" rtlCol="0" anchor="ctr"/>
            <a:lstStyle/>
            <a:p>
              <a:pPr algn="ctr">
                <a:lnSpc>
                  <a:spcPts val="2239"/>
                </a:lnSpc>
              </a:pPr>
              <a:endParaRPr/>
            </a:p>
          </p:txBody>
        </p:sp>
      </p:grpSp>
      <p:grpSp>
        <p:nvGrpSpPr>
          <p:cNvPr id="12" name="Group 12"/>
          <p:cNvGrpSpPr/>
          <p:nvPr/>
        </p:nvGrpSpPr>
        <p:grpSpPr>
          <a:xfrm>
            <a:off x="6799040" y="2006845"/>
            <a:ext cx="4689920" cy="3944870"/>
            <a:chOff x="0" y="0"/>
            <a:chExt cx="1235205" cy="1038978"/>
          </a:xfrm>
        </p:grpSpPr>
        <p:sp>
          <p:nvSpPr>
            <p:cNvPr id="13" name="Freeform 13"/>
            <p:cNvSpPr/>
            <p:nvPr/>
          </p:nvSpPr>
          <p:spPr>
            <a:xfrm>
              <a:off x="0" y="0"/>
              <a:ext cx="1235205" cy="1038978"/>
            </a:xfrm>
            <a:custGeom>
              <a:avLst/>
              <a:gdLst/>
              <a:ahLst/>
              <a:cxnLst/>
              <a:rect l="l" t="t" r="r" b="b"/>
              <a:pathLst>
                <a:path w="1235205" h="1038978">
                  <a:moveTo>
                    <a:pt x="37967" y="0"/>
                  </a:moveTo>
                  <a:lnTo>
                    <a:pt x="1197238" y="0"/>
                  </a:lnTo>
                  <a:cubicBezTo>
                    <a:pt x="1207308" y="0"/>
                    <a:pt x="1216965" y="4000"/>
                    <a:pt x="1224085" y="11120"/>
                  </a:cubicBezTo>
                  <a:cubicBezTo>
                    <a:pt x="1231205" y="18241"/>
                    <a:pt x="1235205" y="27898"/>
                    <a:pt x="1235205" y="37967"/>
                  </a:cubicBezTo>
                  <a:lnTo>
                    <a:pt x="1235205" y="1001011"/>
                  </a:lnTo>
                  <a:cubicBezTo>
                    <a:pt x="1235205" y="1021980"/>
                    <a:pt x="1218207" y="1038978"/>
                    <a:pt x="1197238" y="1038978"/>
                  </a:cubicBezTo>
                  <a:lnTo>
                    <a:pt x="37967" y="1038978"/>
                  </a:lnTo>
                  <a:cubicBezTo>
                    <a:pt x="16999" y="1038978"/>
                    <a:pt x="0" y="1021980"/>
                    <a:pt x="0" y="1001011"/>
                  </a:cubicBezTo>
                  <a:lnTo>
                    <a:pt x="0" y="37967"/>
                  </a:lnTo>
                  <a:cubicBezTo>
                    <a:pt x="0" y="16999"/>
                    <a:pt x="16999" y="0"/>
                    <a:pt x="37967" y="0"/>
                  </a:cubicBezTo>
                  <a:close/>
                </a:path>
              </a:pathLst>
            </a:custGeom>
            <a:solidFill>
              <a:srgbClr val="0D6D77"/>
            </a:solidFill>
          </p:spPr>
          <p:txBody>
            <a:bodyPr/>
            <a:lstStyle/>
            <a:p>
              <a:endParaRPr lang="en-AU"/>
            </a:p>
          </p:txBody>
        </p:sp>
        <p:sp>
          <p:nvSpPr>
            <p:cNvPr id="14" name="TextBox 14"/>
            <p:cNvSpPr txBox="1"/>
            <p:nvPr/>
          </p:nvSpPr>
          <p:spPr>
            <a:xfrm>
              <a:off x="0" y="-47625"/>
              <a:ext cx="1235205" cy="1086603"/>
            </a:xfrm>
            <a:prstGeom prst="rect">
              <a:avLst/>
            </a:prstGeom>
          </p:spPr>
          <p:txBody>
            <a:bodyPr lIns="50800" tIns="50800" rIns="50800" bIns="50800" rtlCol="0" anchor="ctr"/>
            <a:lstStyle/>
            <a:p>
              <a:pPr algn="ctr">
                <a:lnSpc>
                  <a:spcPts val="2239"/>
                </a:lnSpc>
              </a:pPr>
              <a:endParaRPr/>
            </a:p>
          </p:txBody>
        </p:sp>
      </p:grpSp>
      <p:grpSp>
        <p:nvGrpSpPr>
          <p:cNvPr id="15" name="Group 15"/>
          <p:cNvGrpSpPr/>
          <p:nvPr/>
        </p:nvGrpSpPr>
        <p:grpSpPr>
          <a:xfrm>
            <a:off x="1028700" y="6170892"/>
            <a:ext cx="4689920" cy="3944870"/>
            <a:chOff x="0" y="0"/>
            <a:chExt cx="1235205" cy="1038978"/>
          </a:xfrm>
        </p:grpSpPr>
        <p:sp>
          <p:nvSpPr>
            <p:cNvPr id="16" name="Freeform 16"/>
            <p:cNvSpPr/>
            <p:nvPr/>
          </p:nvSpPr>
          <p:spPr>
            <a:xfrm>
              <a:off x="0" y="0"/>
              <a:ext cx="1235205" cy="1038978"/>
            </a:xfrm>
            <a:custGeom>
              <a:avLst/>
              <a:gdLst/>
              <a:ahLst/>
              <a:cxnLst/>
              <a:rect l="l" t="t" r="r" b="b"/>
              <a:pathLst>
                <a:path w="1235205" h="1038978">
                  <a:moveTo>
                    <a:pt x="37967" y="0"/>
                  </a:moveTo>
                  <a:lnTo>
                    <a:pt x="1197238" y="0"/>
                  </a:lnTo>
                  <a:cubicBezTo>
                    <a:pt x="1207308" y="0"/>
                    <a:pt x="1216965" y="4000"/>
                    <a:pt x="1224085" y="11120"/>
                  </a:cubicBezTo>
                  <a:cubicBezTo>
                    <a:pt x="1231205" y="18241"/>
                    <a:pt x="1235205" y="27898"/>
                    <a:pt x="1235205" y="37967"/>
                  </a:cubicBezTo>
                  <a:lnTo>
                    <a:pt x="1235205" y="1001011"/>
                  </a:lnTo>
                  <a:cubicBezTo>
                    <a:pt x="1235205" y="1021980"/>
                    <a:pt x="1218207" y="1038978"/>
                    <a:pt x="1197238" y="1038978"/>
                  </a:cubicBezTo>
                  <a:lnTo>
                    <a:pt x="37967" y="1038978"/>
                  </a:lnTo>
                  <a:cubicBezTo>
                    <a:pt x="16999" y="1038978"/>
                    <a:pt x="0" y="1021980"/>
                    <a:pt x="0" y="1001011"/>
                  </a:cubicBezTo>
                  <a:lnTo>
                    <a:pt x="0" y="37967"/>
                  </a:lnTo>
                  <a:cubicBezTo>
                    <a:pt x="0" y="16999"/>
                    <a:pt x="16999" y="0"/>
                    <a:pt x="37967" y="0"/>
                  </a:cubicBezTo>
                  <a:close/>
                </a:path>
              </a:pathLst>
            </a:custGeom>
            <a:solidFill>
              <a:srgbClr val="0D6D77"/>
            </a:solidFill>
          </p:spPr>
          <p:txBody>
            <a:bodyPr/>
            <a:lstStyle/>
            <a:p>
              <a:endParaRPr lang="en-AU"/>
            </a:p>
          </p:txBody>
        </p:sp>
        <p:sp>
          <p:nvSpPr>
            <p:cNvPr id="17" name="TextBox 17"/>
            <p:cNvSpPr txBox="1"/>
            <p:nvPr/>
          </p:nvSpPr>
          <p:spPr>
            <a:xfrm>
              <a:off x="0" y="-47625"/>
              <a:ext cx="1235205" cy="1086603"/>
            </a:xfrm>
            <a:prstGeom prst="rect">
              <a:avLst/>
            </a:prstGeom>
          </p:spPr>
          <p:txBody>
            <a:bodyPr lIns="50800" tIns="50800" rIns="50800" bIns="50800" rtlCol="0" anchor="ctr"/>
            <a:lstStyle/>
            <a:p>
              <a:pPr algn="ctr">
                <a:lnSpc>
                  <a:spcPts val="2239"/>
                </a:lnSpc>
              </a:pPr>
              <a:endParaRPr/>
            </a:p>
          </p:txBody>
        </p:sp>
      </p:grpSp>
      <p:grpSp>
        <p:nvGrpSpPr>
          <p:cNvPr id="18" name="Group 18"/>
          <p:cNvGrpSpPr/>
          <p:nvPr/>
        </p:nvGrpSpPr>
        <p:grpSpPr>
          <a:xfrm>
            <a:off x="12562197" y="1967123"/>
            <a:ext cx="4689920" cy="3944870"/>
            <a:chOff x="0" y="0"/>
            <a:chExt cx="1235205" cy="1038978"/>
          </a:xfrm>
        </p:grpSpPr>
        <p:sp>
          <p:nvSpPr>
            <p:cNvPr id="19" name="Freeform 19"/>
            <p:cNvSpPr/>
            <p:nvPr/>
          </p:nvSpPr>
          <p:spPr>
            <a:xfrm>
              <a:off x="0" y="0"/>
              <a:ext cx="1235205" cy="1038978"/>
            </a:xfrm>
            <a:custGeom>
              <a:avLst/>
              <a:gdLst/>
              <a:ahLst/>
              <a:cxnLst/>
              <a:rect l="l" t="t" r="r" b="b"/>
              <a:pathLst>
                <a:path w="1235205" h="1038978">
                  <a:moveTo>
                    <a:pt x="37967" y="0"/>
                  </a:moveTo>
                  <a:lnTo>
                    <a:pt x="1197238" y="0"/>
                  </a:lnTo>
                  <a:cubicBezTo>
                    <a:pt x="1207308" y="0"/>
                    <a:pt x="1216965" y="4000"/>
                    <a:pt x="1224085" y="11120"/>
                  </a:cubicBezTo>
                  <a:cubicBezTo>
                    <a:pt x="1231205" y="18241"/>
                    <a:pt x="1235205" y="27898"/>
                    <a:pt x="1235205" y="37967"/>
                  </a:cubicBezTo>
                  <a:lnTo>
                    <a:pt x="1235205" y="1001011"/>
                  </a:lnTo>
                  <a:cubicBezTo>
                    <a:pt x="1235205" y="1021980"/>
                    <a:pt x="1218207" y="1038978"/>
                    <a:pt x="1197238" y="1038978"/>
                  </a:cubicBezTo>
                  <a:lnTo>
                    <a:pt x="37967" y="1038978"/>
                  </a:lnTo>
                  <a:cubicBezTo>
                    <a:pt x="16999" y="1038978"/>
                    <a:pt x="0" y="1021980"/>
                    <a:pt x="0" y="1001011"/>
                  </a:cubicBezTo>
                  <a:lnTo>
                    <a:pt x="0" y="37967"/>
                  </a:lnTo>
                  <a:cubicBezTo>
                    <a:pt x="0" y="16999"/>
                    <a:pt x="16999" y="0"/>
                    <a:pt x="37967" y="0"/>
                  </a:cubicBezTo>
                  <a:close/>
                </a:path>
              </a:pathLst>
            </a:custGeom>
            <a:solidFill>
              <a:srgbClr val="0D6D77"/>
            </a:solidFill>
          </p:spPr>
          <p:txBody>
            <a:bodyPr/>
            <a:lstStyle/>
            <a:p>
              <a:endParaRPr lang="en-AU"/>
            </a:p>
          </p:txBody>
        </p:sp>
        <p:sp>
          <p:nvSpPr>
            <p:cNvPr id="20" name="TextBox 20"/>
            <p:cNvSpPr txBox="1"/>
            <p:nvPr/>
          </p:nvSpPr>
          <p:spPr>
            <a:xfrm>
              <a:off x="0" y="-47625"/>
              <a:ext cx="1235205" cy="1086603"/>
            </a:xfrm>
            <a:prstGeom prst="rect">
              <a:avLst/>
            </a:prstGeom>
          </p:spPr>
          <p:txBody>
            <a:bodyPr lIns="50800" tIns="50800" rIns="50800" bIns="50800" rtlCol="0" anchor="ctr"/>
            <a:lstStyle/>
            <a:p>
              <a:pPr algn="ctr">
                <a:lnSpc>
                  <a:spcPts val="2239"/>
                </a:lnSpc>
              </a:pPr>
              <a:endParaRPr/>
            </a:p>
          </p:txBody>
        </p:sp>
      </p:grpSp>
      <p:grpSp>
        <p:nvGrpSpPr>
          <p:cNvPr id="21" name="Group 21"/>
          <p:cNvGrpSpPr/>
          <p:nvPr/>
        </p:nvGrpSpPr>
        <p:grpSpPr>
          <a:xfrm>
            <a:off x="12562197" y="6170892"/>
            <a:ext cx="4689920" cy="3944870"/>
            <a:chOff x="0" y="0"/>
            <a:chExt cx="1235205" cy="1038978"/>
          </a:xfrm>
        </p:grpSpPr>
        <p:sp>
          <p:nvSpPr>
            <p:cNvPr id="22" name="Freeform 22"/>
            <p:cNvSpPr/>
            <p:nvPr/>
          </p:nvSpPr>
          <p:spPr>
            <a:xfrm>
              <a:off x="0" y="0"/>
              <a:ext cx="1235205" cy="1038978"/>
            </a:xfrm>
            <a:custGeom>
              <a:avLst/>
              <a:gdLst/>
              <a:ahLst/>
              <a:cxnLst/>
              <a:rect l="l" t="t" r="r" b="b"/>
              <a:pathLst>
                <a:path w="1235205" h="1038978">
                  <a:moveTo>
                    <a:pt x="37967" y="0"/>
                  </a:moveTo>
                  <a:lnTo>
                    <a:pt x="1197238" y="0"/>
                  </a:lnTo>
                  <a:cubicBezTo>
                    <a:pt x="1207308" y="0"/>
                    <a:pt x="1216965" y="4000"/>
                    <a:pt x="1224085" y="11120"/>
                  </a:cubicBezTo>
                  <a:cubicBezTo>
                    <a:pt x="1231205" y="18241"/>
                    <a:pt x="1235205" y="27898"/>
                    <a:pt x="1235205" y="37967"/>
                  </a:cubicBezTo>
                  <a:lnTo>
                    <a:pt x="1235205" y="1001011"/>
                  </a:lnTo>
                  <a:cubicBezTo>
                    <a:pt x="1235205" y="1021980"/>
                    <a:pt x="1218207" y="1038978"/>
                    <a:pt x="1197238" y="1038978"/>
                  </a:cubicBezTo>
                  <a:lnTo>
                    <a:pt x="37967" y="1038978"/>
                  </a:lnTo>
                  <a:cubicBezTo>
                    <a:pt x="16999" y="1038978"/>
                    <a:pt x="0" y="1021980"/>
                    <a:pt x="0" y="1001011"/>
                  </a:cubicBezTo>
                  <a:lnTo>
                    <a:pt x="0" y="37967"/>
                  </a:lnTo>
                  <a:cubicBezTo>
                    <a:pt x="0" y="16999"/>
                    <a:pt x="16999" y="0"/>
                    <a:pt x="37967" y="0"/>
                  </a:cubicBezTo>
                  <a:close/>
                </a:path>
              </a:pathLst>
            </a:custGeom>
            <a:solidFill>
              <a:srgbClr val="0D6D77"/>
            </a:solidFill>
          </p:spPr>
          <p:txBody>
            <a:bodyPr/>
            <a:lstStyle/>
            <a:p>
              <a:endParaRPr lang="en-AU"/>
            </a:p>
          </p:txBody>
        </p:sp>
        <p:sp>
          <p:nvSpPr>
            <p:cNvPr id="23" name="TextBox 23"/>
            <p:cNvSpPr txBox="1"/>
            <p:nvPr/>
          </p:nvSpPr>
          <p:spPr>
            <a:xfrm>
              <a:off x="0" y="-47625"/>
              <a:ext cx="1235205" cy="1086603"/>
            </a:xfrm>
            <a:prstGeom prst="rect">
              <a:avLst/>
            </a:prstGeom>
          </p:spPr>
          <p:txBody>
            <a:bodyPr lIns="50800" tIns="50800" rIns="50800" bIns="50800" rtlCol="0" anchor="ctr"/>
            <a:lstStyle/>
            <a:p>
              <a:pPr algn="ctr">
                <a:lnSpc>
                  <a:spcPts val="2239"/>
                </a:lnSpc>
              </a:pPr>
              <a:endParaRPr/>
            </a:p>
          </p:txBody>
        </p:sp>
      </p:grpSp>
      <p:sp>
        <p:nvSpPr>
          <p:cNvPr id="24" name="TextBox 24"/>
          <p:cNvSpPr txBox="1"/>
          <p:nvPr/>
        </p:nvSpPr>
        <p:spPr>
          <a:xfrm>
            <a:off x="3098453" y="457200"/>
            <a:ext cx="12091095" cy="57150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FFFFFF"/>
                </a:solidFill>
                <a:latin typeface="Arimo Bold"/>
                <a:ea typeface="Arimo Bold"/>
                <a:cs typeface="Arimo Bold"/>
                <a:sym typeface="Arimo Bold"/>
              </a:rPr>
              <a:t>Tourism &amp; Hospitality Opportunities at School</a:t>
            </a:r>
          </a:p>
        </p:txBody>
      </p:sp>
      <p:sp>
        <p:nvSpPr>
          <p:cNvPr id="25" name="TextBox 25"/>
          <p:cNvSpPr txBox="1"/>
          <p:nvPr/>
        </p:nvSpPr>
        <p:spPr>
          <a:xfrm>
            <a:off x="3035700" y="1189016"/>
            <a:ext cx="12394480" cy="358368"/>
          </a:xfrm>
          <a:prstGeom prst="rect">
            <a:avLst/>
          </a:prstGeom>
        </p:spPr>
        <p:txBody>
          <a:bodyPr wrap="square" lIns="0" tIns="0" rIns="0" bIns="0" rtlCol="0" anchor="t">
            <a:spAutoFit/>
          </a:bodyPr>
          <a:lstStyle/>
          <a:p>
            <a:pPr marL="0" lvl="0" indent="0" algn="ctr">
              <a:lnSpc>
                <a:spcPts val="2880"/>
              </a:lnSpc>
              <a:spcBef>
                <a:spcPct val="0"/>
              </a:spcBef>
            </a:pPr>
            <a:r>
              <a:rPr lang="en-US" sz="2400" u="none" strike="noStrike" dirty="0">
                <a:solidFill>
                  <a:srgbClr val="FFFFFF"/>
                </a:solidFill>
                <a:latin typeface="Noto Sans"/>
                <a:ea typeface="Noto Sans"/>
                <a:cs typeface="Noto Sans"/>
                <a:sym typeface="Noto Sans"/>
              </a:rPr>
              <a:t>Students can start building their tourism and hospitality careers while still at school.</a:t>
            </a:r>
          </a:p>
        </p:txBody>
      </p:sp>
      <p:sp>
        <p:nvSpPr>
          <p:cNvPr id="26" name="TextBox 26"/>
          <p:cNvSpPr txBox="1"/>
          <p:nvPr/>
        </p:nvSpPr>
        <p:spPr>
          <a:xfrm>
            <a:off x="1068019" y="2161276"/>
            <a:ext cx="4611282" cy="3591625"/>
          </a:xfrm>
          <a:prstGeom prst="rect">
            <a:avLst/>
          </a:prstGeom>
        </p:spPr>
        <p:txBody>
          <a:bodyPr lIns="0" tIns="0" rIns="0" bIns="0" rtlCol="0" anchor="t">
            <a:spAutoFit/>
          </a:bodyPr>
          <a:lstStyle/>
          <a:p>
            <a:pPr algn="ctr">
              <a:lnSpc>
                <a:spcPts val="4245"/>
              </a:lnSpc>
              <a:spcBef>
                <a:spcPct val="0"/>
              </a:spcBef>
            </a:pPr>
            <a:r>
              <a:rPr lang="en-US" sz="2199" b="1" u="none" strike="noStrike">
                <a:solidFill>
                  <a:srgbClr val="FFFFFF"/>
                </a:solidFill>
                <a:latin typeface="Noto Sans Bold"/>
                <a:ea typeface="Noto Sans Bold"/>
                <a:cs typeface="Noto Sans Bold"/>
                <a:sym typeface="Noto Sans Bold"/>
              </a:rPr>
              <a:t>Work Experience &amp; </a:t>
            </a:r>
          </a:p>
          <a:p>
            <a:pPr marL="0" lvl="1" indent="0" algn="ctr">
              <a:lnSpc>
                <a:spcPts val="4245"/>
              </a:lnSpc>
              <a:spcBef>
                <a:spcPct val="0"/>
              </a:spcBef>
            </a:pPr>
            <a:r>
              <a:rPr lang="en-US" sz="2199" b="1" u="none" strike="noStrike">
                <a:solidFill>
                  <a:srgbClr val="FFFFFF"/>
                </a:solidFill>
                <a:latin typeface="Noto Sans Bold"/>
                <a:ea typeface="Noto Sans Bold"/>
                <a:cs typeface="Noto Sans Bold"/>
                <a:sym typeface="Noto Sans Bold"/>
              </a:rPr>
              <a:t>Industry Placements</a:t>
            </a:r>
          </a:p>
          <a:p>
            <a:pPr marL="0" lvl="1" indent="0" algn="ctr">
              <a:lnSpc>
                <a:spcPts val="4052"/>
              </a:lnSpc>
              <a:spcBef>
                <a:spcPct val="0"/>
              </a:spcBef>
            </a:pPr>
            <a:r>
              <a:rPr lang="en-US" sz="2099" u="none" strike="noStrike">
                <a:solidFill>
                  <a:srgbClr val="FFFFFF"/>
                </a:solidFill>
                <a:latin typeface="Noto Sans"/>
                <a:ea typeface="Noto Sans"/>
                <a:cs typeface="Noto Sans"/>
                <a:sym typeface="Noto Sans"/>
              </a:rPr>
              <a:t>Short placements with hotels, cafés, tour operators or visitor centres</a:t>
            </a:r>
          </a:p>
          <a:p>
            <a:pPr marL="0" lvl="1" indent="0" algn="ctr">
              <a:lnSpc>
                <a:spcPts val="4052"/>
              </a:lnSpc>
              <a:spcBef>
                <a:spcPct val="0"/>
              </a:spcBef>
            </a:pPr>
            <a:r>
              <a:rPr lang="en-US" sz="2099" u="none" strike="noStrike">
                <a:solidFill>
                  <a:srgbClr val="FFFFFF"/>
                </a:solidFill>
                <a:latin typeface="Noto Sans"/>
                <a:ea typeface="Noto Sans"/>
                <a:cs typeface="Noto Sans"/>
                <a:sym typeface="Noto Sans"/>
              </a:rPr>
              <a:t>Helps students explore careers before committing</a:t>
            </a:r>
          </a:p>
          <a:p>
            <a:pPr marL="0" lvl="1" indent="0" algn="ctr">
              <a:lnSpc>
                <a:spcPts val="4052"/>
              </a:lnSpc>
              <a:spcBef>
                <a:spcPct val="0"/>
              </a:spcBef>
            </a:pPr>
            <a:r>
              <a:rPr lang="en-US" sz="2099" u="none" strike="noStrike">
                <a:solidFill>
                  <a:srgbClr val="FFFFFF"/>
                </a:solidFill>
                <a:latin typeface="Noto Sans"/>
                <a:ea typeface="Noto Sans"/>
                <a:cs typeface="Noto Sans"/>
                <a:sym typeface="Noto Sans"/>
              </a:rPr>
              <a:t>Builds confidence and resumes.</a:t>
            </a:r>
          </a:p>
        </p:txBody>
      </p:sp>
      <p:sp>
        <p:nvSpPr>
          <p:cNvPr id="27" name="TextBox 27"/>
          <p:cNvSpPr txBox="1"/>
          <p:nvPr/>
        </p:nvSpPr>
        <p:spPr>
          <a:xfrm>
            <a:off x="1032794" y="6243566"/>
            <a:ext cx="4689920" cy="3744342"/>
          </a:xfrm>
          <a:prstGeom prst="rect">
            <a:avLst/>
          </a:prstGeom>
        </p:spPr>
        <p:txBody>
          <a:bodyPr lIns="0" tIns="0" rIns="0" bIns="0" rtlCol="0" anchor="t">
            <a:spAutoFit/>
          </a:bodyPr>
          <a:lstStyle/>
          <a:p>
            <a:pPr algn="ctr">
              <a:lnSpc>
                <a:spcPts val="3563"/>
              </a:lnSpc>
            </a:pPr>
            <a:r>
              <a:rPr lang="en-US" sz="2199" b="1" u="none" strike="noStrike">
                <a:solidFill>
                  <a:srgbClr val="FFFFFF"/>
                </a:solidFill>
                <a:latin typeface="Noto Sans Bold"/>
                <a:ea typeface="Noto Sans Bold"/>
                <a:cs typeface="Noto Sans Bold"/>
                <a:sym typeface="Noto Sans Bold"/>
              </a:rPr>
              <a:t>Events, Excursions &amp;</a:t>
            </a:r>
          </a:p>
          <a:p>
            <a:pPr marL="0" lvl="1" indent="0" algn="ctr">
              <a:lnSpc>
                <a:spcPts val="3563"/>
              </a:lnSpc>
            </a:pPr>
            <a:r>
              <a:rPr lang="en-US" sz="2199" b="1" u="none" strike="noStrike">
                <a:solidFill>
                  <a:srgbClr val="FFFFFF"/>
                </a:solidFill>
                <a:latin typeface="Noto Sans Bold"/>
                <a:ea typeface="Noto Sans Bold"/>
                <a:cs typeface="Noto Sans Bold"/>
                <a:sym typeface="Noto Sans Bold"/>
              </a:rPr>
              <a:t> Industry Programs</a:t>
            </a:r>
          </a:p>
          <a:p>
            <a:pPr algn="ctr">
              <a:lnSpc>
                <a:spcPts val="3859"/>
              </a:lnSpc>
              <a:spcBef>
                <a:spcPct val="0"/>
              </a:spcBef>
            </a:pPr>
            <a:r>
              <a:rPr lang="en-US" sz="1999" u="none" strike="noStrike">
                <a:solidFill>
                  <a:srgbClr val="FFFFFF"/>
                </a:solidFill>
                <a:latin typeface="Noto Sans"/>
                <a:ea typeface="Noto Sans"/>
                <a:cs typeface="Noto Sans"/>
                <a:sym typeface="Noto Sans"/>
              </a:rPr>
              <a:t>Industry talks, tours, camps </a:t>
            </a:r>
          </a:p>
          <a:p>
            <a:pPr marL="0" lvl="1" indent="0" algn="ctr">
              <a:lnSpc>
                <a:spcPts val="3859"/>
              </a:lnSpc>
              <a:spcBef>
                <a:spcPct val="0"/>
              </a:spcBef>
            </a:pPr>
            <a:r>
              <a:rPr lang="en-US" sz="1999" u="none" strike="noStrike">
                <a:solidFill>
                  <a:srgbClr val="FFFFFF"/>
                </a:solidFill>
                <a:latin typeface="Noto Sans"/>
                <a:ea typeface="Noto Sans"/>
                <a:cs typeface="Noto Sans"/>
                <a:sym typeface="Noto Sans"/>
              </a:rPr>
              <a:t>and career days.</a:t>
            </a:r>
          </a:p>
          <a:p>
            <a:pPr algn="ctr">
              <a:lnSpc>
                <a:spcPts val="3859"/>
              </a:lnSpc>
              <a:spcBef>
                <a:spcPct val="0"/>
              </a:spcBef>
            </a:pPr>
            <a:r>
              <a:rPr lang="en-US" sz="1999" u="none" strike="noStrike">
                <a:solidFill>
                  <a:srgbClr val="ACDFD6"/>
                </a:solidFill>
                <a:latin typeface="Noto Sans"/>
                <a:ea typeface="Noto Sans"/>
                <a:cs typeface="Noto Sans"/>
                <a:sym typeface="Noto Sans"/>
              </a:rPr>
              <a:t>Meet real employers </a:t>
            </a:r>
          </a:p>
          <a:p>
            <a:pPr marL="0" lvl="1" indent="0" algn="ctr">
              <a:lnSpc>
                <a:spcPts val="3859"/>
              </a:lnSpc>
              <a:spcBef>
                <a:spcPct val="0"/>
              </a:spcBef>
            </a:pPr>
            <a:r>
              <a:rPr lang="en-US" sz="1999" u="none" strike="noStrike">
                <a:solidFill>
                  <a:srgbClr val="ACDFD6"/>
                </a:solidFill>
                <a:latin typeface="Noto Sans"/>
                <a:ea typeface="Noto Sans"/>
                <a:cs typeface="Noto Sans"/>
                <a:sym typeface="Noto Sans"/>
              </a:rPr>
              <a:t>and professionals.</a:t>
            </a:r>
          </a:p>
          <a:p>
            <a:pPr marL="0" lvl="1" indent="0" algn="ctr">
              <a:lnSpc>
                <a:spcPts val="3859"/>
              </a:lnSpc>
              <a:spcBef>
                <a:spcPct val="0"/>
              </a:spcBef>
            </a:pPr>
            <a:r>
              <a:rPr lang="en-US" sz="1999" u="none" strike="noStrike">
                <a:solidFill>
                  <a:srgbClr val="FFFFFF"/>
                </a:solidFill>
                <a:latin typeface="Noto Sans"/>
                <a:ea typeface="Noto Sans"/>
                <a:cs typeface="Noto Sans"/>
                <a:sym typeface="Noto Sans"/>
              </a:rPr>
              <a:t>Learn what tourism and hospitality look like in action.</a:t>
            </a:r>
          </a:p>
        </p:txBody>
      </p:sp>
      <p:sp>
        <p:nvSpPr>
          <p:cNvPr id="28" name="TextBox 28"/>
          <p:cNvSpPr txBox="1"/>
          <p:nvPr/>
        </p:nvSpPr>
        <p:spPr>
          <a:xfrm>
            <a:off x="6822588" y="2185722"/>
            <a:ext cx="4666372" cy="3504250"/>
          </a:xfrm>
          <a:prstGeom prst="rect">
            <a:avLst/>
          </a:prstGeom>
        </p:spPr>
        <p:txBody>
          <a:bodyPr lIns="0" tIns="0" rIns="0" bIns="0" rtlCol="0" anchor="t">
            <a:spAutoFit/>
          </a:bodyPr>
          <a:lstStyle/>
          <a:p>
            <a:pPr marL="0" lvl="0" indent="0" algn="ctr">
              <a:lnSpc>
                <a:spcPts val="4949"/>
              </a:lnSpc>
            </a:pPr>
            <a:r>
              <a:rPr lang="en-US" sz="2199" b="1" u="none" strike="noStrike">
                <a:solidFill>
                  <a:srgbClr val="FFFFFF"/>
                </a:solidFill>
                <a:latin typeface="Noto Sans Bold"/>
                <a:ea typeface="Noto Sans Bold"/>
                <a:cs typeface="Noto Sans Bold"/>
                <a:sym typeface="Noto Sans Bold"/>
              </a:rPr>
              <a:t>VET in Schools (VETiS)</a:t>
            </a:r>
          </a:p>
          <a:p>
            <a:pPr algn="ctr">
              <a:lnSpc>
                <a:spcPts val="4724"/>
              </a:lnSpc>
            </a:pPr>
            <a:r>
              <a:rPr lang="en-US" sz="2099" u="none" strike="noStrike">
                <a:solidFill>
                  <a:srgbClr val="FFFFFF"/>
                </a:solidFill>
                <a:latin typeface="Noto Sans"/>
                <a:ea typeface="Noto Sans"/>
                <a:cs typeface="Noto Sans"/>
                <a:sym typeface="Noto Sans"/>
              </a:rPr>
              <a:t>Study tourism or hospitality certificates at school.</a:t>
            </a:r>
          </a:p>
          <a:p>
            <a:pPr algn="ctr">
              <a:lnSpc>
                <a:spcPts val="4724"/>
              </a:lnSpc>
            </a:pPr>
            <a:r>
              <a:rPr lang="en-US" sz="2099" u="none" strike="noStrike">
                <a:solidFill>
                  <a:srgbClr val="ACDFD6"/>
                </a:solidFill>
                <a:latin typeface="Noto Sans"/>
                <a:ea typeface="Noto Sans"/>
                <a:cs typeface="Noto Sans"/>
                <a:sym typeface="Noto Sans"/>
              </a:rPr>
              <a:t>Learn practical, job-ready skills.</a:t>
            </a:r>
          </a:p>
          <a:p>
            <a:pPr algn="ctr">
              <a:lnSpc>
                <a:spcPts val="4724"/>
              </a:lnSpc>
            </a:pPr>
            <a:r>
              <a:rPr lang="en-US" sz="2099" u="none" strike="noStrike">
                <a:solidFill>
                  <a:srgbClr val="FFFFFF"/>
                </a:solidFill>
                <a:latin typeface="Noto Sans"/>
                <a:ea typeface="Noto Sans"/>
                <a:cs typeface="Noto Sans"/>
                <a:sym typeface="Noto Sans"/>
              </a:rPr>
              <a:t>Count toward WACE and future pathways.</a:t>
            </a:r>
          </a:p>
        </p:txBody>
      </p:sp>
      <p:sp>
        <p:nvSpPr>
          <p:cNvPr id="29" name="TextBox 29"/>
          <p:cNvSpPr txBox="1"/>
          <p:nvPr/>
        </p:nvSpPr>
        <p:spPr>
          <a:xfrm>
            <a:off x="12569380" y="2015285"/>
            <a:ext cx="4689920" cy="3696146"/>
          </a:xfrm>
          <a:prstGeom prst="rect">
            <a:avLst/>
          </a:prstGeom>
        </p:spPr>
        <p:txBody>
          <a:bodyPr lIns="0" tIns="0" rIns="0" bIns="0" rtlCol="0" anchor="t">
            <a:spAutoFit/>
          </a:bodyPr>
          <a:lstStyle/>
          <a:p>
            <a:pPr marL="0" lvl="1" indent="0" algn="ctr">
              <a:lnSpc>
                <a:spcPts val="4245"/>
              </a:lnSpc>
              <a:spcBef>
                <a:spcPct val="0"/>
              </a:spcBef>
            </a:pPr>
            <a:r>
              <a:rPr lang="en-US" sz="2199" b="1" u="none" strike="noStrike">
                <a:solidFill>
                  <a:srgbClr val="FFFFFF"/>
                </a:solidFill>
                <a:latin typeface="Noto Sans Bold"/>
                <a:ea typeface="Noto Sans Bold"/>
                <a:cs typeface="Noto Sans Bold"/>
                <a:sym typeface="Noto Sans Bold"/>
              </a:rPr>
              <a:t>Ways Students Can Get Involved</a:t>
            </a:r>
          </a:p>
          <a:p>
            <a:pPr algn="ctr">
              <a:lnSpc>
                <a:spcPts val="3666"/>
              </a:lnSpc>
            </a:pPr>
            <a:r>
              <a:rPr lang="en-US" sz="1899" u="none" strike="noStrike">
                <a:solidFill>
                  <a:srgbClr val="FFFFFF"/>
                </a:solidFill>
                <a:latin typeface="Noto Sans"/>
                <a:ea typeface="Noto Sans"/>
                <a:cs typeface="Noto Sans"/>
                <a:sym typeface="Noto Sans"/>
              </a:rPr>
              <a:t>School-Based Apprenticeships &amp; Traineeships (SBATs).</a:t>
            </a:r>
          </a:p>
          <a:p>
            <a:pPr algn="ctr">
              <a:lnSpc>
                <a:spcPts val="3666"/>
              </a:lnSpc>
            </a:pPr>
            <a:r>
              <a:rPr lang="en-US" sz="1899" u="none" strike="noStrike">
                <a:solidFill>
                  <a:srgbClr val="ACDFD6"/>
                </a:solidFill>
                <a:latin typeface="Noto Sans"/>
                <a:ea typeface="Noto Sans"/>
                <a:cs typeface="Noto Sans"/>
                <a:sym typeface="Noto Sans"/>
              </a:rPr>
              <a:t>Combine paid work + school + training</a:t>
            </a:r>
          </a:p>
          <a:p>
            <a:pPr algn="ctr">
              <a:lnSpc>
                <a:spcPts val="3666"/>
              </a:lnSpc>
            </a:pPr>
            <a:r>
              <a:rPr lang="en-US" sz="1899" u="none" strike="noStrike">
                <a:solidFill>
                  <a:srgbClr val="ACDFD6"/>
                </a:solidFill>
                <a:latin typeface="Noto Sans"/>
                <a:ea typeface="Noto Sans"/>
                <a:cs typeface="Noto Sans"/>
                <a:sym typeface="Noto Sans"/>
              </a:rPr>
              <a:t>Work part-time in tourism or hospitality while completing Year 11–12.</a:t>
            </a:r>
          </a:p>
          <a:p>
            <a:pPr algn="ctr">
              <a:lnSpc>
                <a:spcPts val="3666"/>
              </a:lnSpc>
            </a:pPr>
            <a:r>
              <a:rPr lang="en-US" sz="1899" u="none" strike="noStrike">
                <a:solidFill>
                  <a:srgbClr val="FFFFFF"/>
                </a:solidFill>
                <a:latin typeface="Noto Sans"/>
                <a:ea typeface="Noto Sans"/>
                <a:cs typeface="Noto Sans"/>
                <a:sym typeface="Noto Sans"/>
              </a:rPr>
              <a:t>Gain a nationally recognised qualification</a:t>
            </a:r>
          </a:p>
          <a:p>
            <a:pPr algn="ctr">
              <a:lnSpc>
                <a:spcPts val="3666"/>
              </a:lnSpc>
            </a:pPr>
            <a:r>
              <a:rPr lang="en-US" sz="1899" u="none" strike="noStrike">
                <a:solidFill>
                  <a:srgbClr val="FFFFFF"/>
                </a:solidFill>
                <a:latin typeface="Noto Sans"/>
                <a:ea typeface="Noto Sans"/>
                <a:cs typeface="Noto Sans"/>
                <a:sym typeface="Noto Sans"/>
              </a:rPr>
              <a:t>Get a head start into the industry.</a:t>
            </a:r>
          </a:p>
        </p:txBody>
      </p:sp>
      <p:sp>
        <p:nvSpPr>
          <p:cNvPr id="30" name="TextBox 30"/>
          <p:cNvSpPr txBox="1"/>
          <p:nvPr/>
        </p:nvSpPr>
        <p:spPr>
          <a:xfrm>
            <a:off x="12562197" y="6303700"/>
            <a:ext cx="4686832" cy="3481199"/>
          </a:xfrm>
          <a:prstGeom prst="rect">
            <a:avLst/>
          </a:prstGeom>
        </p:spPr>
        <p:txBody>
          <a:bodyPr lIns="0" tIns="0" rIns="0" bIns="0" rtlCol="0" anchor="t">
            <a:spAutoFit/>
          </a:bodyPr>
          <a:lstStyle/>
          <a:p>
            <a:pPr marL="0" lvl="1" indent="0" algn="ctr">
              <a:lnSpc>
                <a:spcPts val="5037"/>
              </a:lnSpc>
              <a:spcBef>
                <a:spcPct val="0"/>
              </a:spcBef>
            </a:pPr>
            <a:r>
              <a:rPr lang="en-US" sz="2199" b="1" u="none" strike="noStrike">
                <a:solidFill>
                  <a:srgbClr val="FFFFFF"/>
                </a:solidFill>
                <a:latin typeface="Noto Sans Bold"/>
                <a:ea typeface="Noto Sans Bold"/>
                <a:cs typeface="Noto Sans Bold"/>
                <a:sym typeface="Noto Sans Bold"/>
              </a:rPr>
              <a:t>Part-Time &amp; Casual Work</a:t>
            </a:r>
          </a:p>
          <a:p>
            <a:pPr marL="0" lvl="1" indent="0" algn="ctr">
              <a:lnSpc>
                <a:spcPts val="4579"/>
              </a:lnSpc>
              <a:spcBef>
                <a:spcPct val="0"/>
              </a:spcBef>
            </a:pPr>
            <a:r>
              <a:rPr lang="en-US" sz="1999" u="none" strike="noStrike">
                <a:solidFill>
                  <a:srgbClr val="FFFFFF"/>
                </a:solidFill>
                <a:latin typeface="Noto Sans"/>
                <a:ea typeface="Noto Sans"/>
                <a:cs typeface="Noto Sans"/>
                <a:sym typeface="Noto Sans"/>
              </a:rPr>
              <a:t>Many students work in cafés, restaurants, events and attractions</a:t>
            </a:r>
          </a:p>
          <a:p>
            <a:pPr marL="0" lvl="1" indent="0" algn="ctr">
              <a:lnSpc>
                <a:spcPts val="4579"/>
              </a:lnSpc>
              <a:spcBef>
                <a:spcPct val="0"/>
              </a:spcBef>
            </a:pPr>
            <a:r>
              <a:rPr lang="en-US" sz="1999" u="none" strike="noStrike">
                <a:solidFill>
                  <a:srgbClr val="FFFFFF"/>
                </a:solidFill>
                <a:latin typeface="Noto Sans"/>
                <a:ea typeface="Noto Sans"/>
                <a:cs typeface="Noto Sans"/>
                <a:sym typeface="Noto Sans"/>
              </a:rPr>
              <a:t>Develop customer service, teamwork and time management skills</a:t>
            </a:r>
          </a:p>
          <a:p>
            <a:pPr marL="0" lvl="1" indent="0" algn="ctr">
              <a:lnSpc>
                <a:spcPts val="4579"/>
              </a:lnSpc>
              <a:spcBef>
                <a:spcPct val="0"/>
              </a:spcBef>
            </a:pPr>
            <a:r>
              <a:rPr lang="en-US" sz="1999" u="none" strike="noStrike">
                <a:solidFill>
                  <a:srgbClr val="FFFFFF"/>
                </a:solidFill>
                <a:latin typeface="Noto Sans"/>
                <a:ea typeface="Noto Sans"/>
                <a:cs typeface="Noto Sans"/>
                <a:sym typeface="Noto Sans"/>
              </a:rPr>
              <a:t>Earn money while studying.</a:t>
            </a:r>
          </a:p>
        </p:txBody>
      </p:sp>
      <p:sp>
        <p:nvSpPr>
          <p:cNvPr id="31" name="TextBox 31"/>
          <p:cNvSpPr txBox="1"/>
          <p:nvPr/>
        </p:nvSpPr>
        <p:spPr>
          <a:xfrm>
            <a:off x="6799040" y="6370375"/>
            <a:ext cx="4689920" cy="3519934"/>
          </a:xfrm>
          <a:prstGeom prst="rect">
            <a:avLst/>
          </a:prstGeom>
        </p:spPr>
        <p:txBody>
          <a:bodyPr lIns="0" tIns="0" rIns="0" bIns="0" rtlCol="0" anchor="t">
            <a:spAutoFit/>
          </a:bodyPr>
          <a:lstStyle/>
          <a:p>
            <a:pPr marL="0" lvl="1" indent="0" algn="ctr">
              <a:lnSpc>
                <a:spcPts val="4438"/>
              </a:lnSpc>
              <a:spcBef>
                <a:spcPct val="0"/>
              </a:spcBef>
            </a:pPr>
            <a:r>
              <a:rPr lang="en-US" sz="2299" b="1" u="none" strike="noStrike">
                <a:solidFill>
                  <a:srgbClr val="FFFFFF"/>
                </a:solidFill>
                <a:latin typeface="Noto Sans Bold"/>
                <a:ea typeface="Noto Sans Bold"/>
                <a:cs typeface="Noto Sans Bold"/>
                <a:sym typeface="Noto Sans Bold"/>
              </a:rPr>
              <a:t>⭐ Benefits for Students ⭐</a:t>
            </a:r>
          </a:p>
          <a:p>
            <a:pPr marL="0" lvl="1" indent="0" algn="ctr">
              <a:lnSpc>
                <a:spcPts val="4808"/>
              </a:lnSpc>
            </a:pPr>
            <a:r>
              <a:rPr lang="en-US" sz="2099" b="1" u="none" strike="noStrike">
                <a:solidFill>
                  <a:srgbClr val="FFFFFF"/>
                </a:solidFill>
                <a:latin typeface="Noto Sans Bold"/>
                <a:ea typeface="Noto Sans Bold"/>
                <a:cs typeface="Noto Sans Bold"/>
                <a:sym typeface="Noto Sans Bold"/>
              </a:rPr>
              <a:t>✔</a:t>
            </a:r>
            <a:r>
              <a:rPr lang="en-US" sz="2099" u="none" strike="noStrike">
                <a:solidFill>
                  <a:srgbClr val="FFFFFF"/>
                </a:solidFill>
                <a:latin typeface="Noto Sans"/>
                <a:ea typeface="Noto Sans"/>
                <a:cs typeface="Noto Sans"/>
                <a:sym typeface="Noto Sans"/>
              </a:rPr>
              <a:t> Earn while learning</a:t>
            </a:r>
          </a:p>
          <a:p>
            <a:pPr marL="0" lvl="1" indent="0" algn="ctr">
              <a:lnSpc>
                <a:spcPts val="4808"/>
              </a:lnSpc>
            </a:pPr>
            <a:r>
              <a:rPr lang="en-US" sz="2099" u="none" strike="noStrike">
                <a:solidFill>
                  <a:srgbClr val="FFFFFF"/>
                </a:solidFill>
                <a:latin typeface="Noto Sans"/>
                <a:ea typeface="Noto Sans"/>
                <a:cs typeface="Noto Sans"/>
                <a:sym typeface="Noto Sans"/>
              </a:rPr>
              <a:t> ✔ Build real-world skills</a:t>
            </a:r>
          </a:p>
          <a:p>
            <a:pPr marL="0" lvl="1" indent="0" algn="ctr">
              <a:lnSpc>
                <a:spcPts val="4808"/>
              </a:lnSpc>
            </a:pPr>
            <a:r>
              <a:rPr lang="en-US" sz="2099" u="none" strike="noStrike">
                <a:solidFill>
                  <a:srgbClr val="FFFFFF"/>
                </a:solidFill>
                <a:latin typeface="Noto Sans"/>
                <a:ea typeface="Noto Sans"/>
                <a:cs typeface="Noto Sans"/>
                <a:sym typeface="Noto Sans"/>
              </a:rPr>
              <a:t> ✔ Explore careers early</a:t>
            </a:r>
          </a:p>
          <a:p>
            <a:pPr marL="0" lvl="1" indent="0" algn="ctr">
              <a:lnSpc>
                <a:spcPts val="4808"/>
              </a:lnSpc>
            </a:pPr>
            <a:r>
              <a:rPr lang="en-US" sz="2099" u="none" strike="noStrike">
                <a:solidFill>
                  <a:srgbClr val="FFFFFF"/>
                </a:solidFill>
                <a:latin typeface="Noto Sans"/>
                <a:ea typeface="Noto Sans"/>
                <a:cs typeface="Noto Sans"/>
                <a:sym typeface="Noto Sans"/>
              </a:rPr>
              <a:t> ✔ Strengthen resumes</a:t>
            </a:r>
          </a:p>
          <a:p>
            <a:pPr marL="0" lvl="1" indent="0" algn="ctr">
              <a:lnSpc>
                <a:spcPts val="4808"/>
              </a:lnSpc>
            </a:pPr>
            <a:r>
              <a:rPr lang="en-US" sz="2099" u="none" strike="noStrike">
                <a:solidFill>
                  <a:srgbClr val="FFFFFF"/>
                </a:solidFill>
                <a:latin typeface="Noto Sans"/>
                <a:ea typeface="Noto Sans"/>
                <a:cs typeface="Noto Sans"/>
                <a:sym typeface="Noto Sans"/>
              </a:rPr>
              <a:t> ✔ Create industry connections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map of australia with different animals  AI-generated content may be incorrect."/>
          <p:cNvSpPr/>
          <p:nvPr/>
        </p:nvSpPr>
        <p:spPr>
          <a:xfrm>
            <a:off x="10929728" y="190500"/>
            <a:ext cx="7358272" cy="10096500"/>
          </a:xfrm>
          <a:custGeom>
            <a:avLst/>
            <a:gdLst/>
            <a:ahLst/>
            <a:cxnLst/>
            <a:rect l="l" t="t" r="r" b="b"/>
            <a:pathLst>
              <a:path w="7358272" h="10096500">
                <a:moveTo>
                  <a:pt x="0" y="0"/>
                </a:moveTo>
                <a:lnTo>
                  <a:pt x="7358272" y="0"/>
                </a:lnTo>
                <a:lnTo>
                  <a:pt x="7358272" y="10096500"/>
                </a:lnTo>
                <a:lnTo>
                  <a:pt x="0" y="10096500"/>
                </a:lnTo>
                <a:lnTo>
                  <a:pt x="0" y="0"/>
                </a:lnTo>
                <a:close/>
              </a:path>
            </a:pathLst>
          </a:custGeom>
          <a:blipFill>
            <a:blip r:embed="rId3"/>
            <a:stretch>
              <a:fillRect/>
            </a:stretch>
          </a:blipFill>
        </p:spPr>
        <p:txBody>
          <a:bodyPr/>
          <a:lstStyle/>
          <a:p>
            <a:endParaRPr lang="en-AU"/>
          </a:p>
        </p:txBody>
      </p:sp>
      <p:grpSp>
        <p:nvGrpSpPr>
          <p:cNvPr id="3" name="Group 3"/>
          <p:cNvGrpSpPr/>
          <p:nvPr/>
        </p:nvGrpSpPr>
        <p:grpSpPr>
          <a:xfrm>
            <a:off x="534182" y="2035043"/>
            <a:ext cx="10015543" cy="2659041"/>
            <a:chOff x="0" y="0"/>
            <a:chExt cx="2637838" cy="700323"/>
          </a:xfrm>
        </p:grpSpPr>
        <p:sp>
          <p:nvSpPr>
            <p:cNvPr id="4" name="Freeform 4"/>
            <p:cNvSpPr/>
            <p:nvPr/>
          </p:nvSpPr>
          <p:spPr>
            <a:xfrm>
              <a:off x="0" y="0"/>
              <a:ext cx="2637838" cy="700323"/>
            </a:xfrm>
            <a:custGeom>
              <a:avLst/>
              <a:gdLst/>
              <a:ahLst/>
              <a:cxnLst/>
              <a:rect l="l" t="t" r="r" b="b"/>
              <a:pathLst>
                <a:path w="2637838" h="700323">
                  <a:moveTo>
                    <a:pt x="17779" y="0"/>
                  </a:moveTo>
                  <a:lnTo>
                    <a:pt x="2620060" y="0"/>
                  </a:lnTo>
                  <a:cubicBezTo>
                    <a:pt x="2624775" y="0"/>
                    <a:pt x="2629297" y="1873"/>
                    <a:pt x="2632631" y="5207"/>
                  </a:cubicBezTo>
                  <a:cubicBezTo>
                    <a:pt x="2635965" y="8541"/>
                    <a:pt x="2637838" y="13064"/>
                    <a:pt x="2637838" y="17779"/>
                  </a:cubicBezTo>
                  <a:lnTo>
                    <a:pt x="2637838" y="682545"/>
                  </a:lnTo>
                  <a:cubicBezTo>
                    <a:pt x="2637838" y="692364"/>
                    <a:pt x="2629879" y="700323"/>
                    <a:pt x="2620060" y="700323"/>
                  </a:cubicBezTo>
                  <a:lnTo>
                    <a:pt x="17779" y="700323"/>
                  </a:lnTo>
                  <a:cubicBezTo>
                    <a:pt x="7960" y="700323"/>
                    <a:pt x="0" y="692364"/>
                    <a:pt x="0" y="682545"/>
                  </a:cubicBezTo>
                  <a:lnTo>
                    <a:pt x="0" y="17779"/>
                  </a:lnTo>
                  <a:cubicBezTo>
                    <a:pt x="0" y="7960"/>
                    <a:pt x="7960" y="0"/>
                    <a:pt x="17779" y="0"/>
                  </a:cubicBezTo>
                  <a:close/>
                </a:path>
              </a:pathLst>
            </a:custGeom>
            <a:solidFill>
              <a:srgbClr val="43AB9A"/>
            </a:solidFill>
          </p:spPr>
          <p:txBody>
            <a:bodyPr/>
            <a:lstStyle/>
            <a:p>
              <a:endParaRPr lang="en-AU"/>
            </a:p>
          </p:txBody>
        </p:sp>
        <p:sp>
          <p:nvSpPr>
            <p:cNvPr id="5" name="TextBox 5"/>
            <p:cNvSpPr txBox="1"/>
            <p:nvPr/>
          </p:nvSpPr>
          <p:spPr>
            <a:xfrm>
              <a:off x="0" y="-161925"/>
              <a:ext cx="2637838" cy="862248"/>
            </a:xfrm>
            <a:prstGeom prst="rect">
              <a:avLst/>
            </a:prstGeom>
          </p:spPr>
          <p:txBody>
            <a:bodyPr lIns="203200" tIns="203200" rIns="203200" bIns="203200" rtlCol="0" anchor="ctr"/>
            <a:lstStyle/>
            <a:p>
              <a:pPr algn="l">
                <a:lnSpc>
                  <a:spcPts val="4526"/>
                </a:lnSpc>
              </a:pPr>
              <a:endParaRPr/>
            </a:p>
          </p:txBody>
        </p:sp>
      </p:grpSp>
      <p:grpSp>
        <p:nvGrpSpPr>
          <p:cNvPr id="6" name="Group 6"/>
          <p:cNvGrpSpPr/>
          <p:nvPr/>
        </p:nvGrpSpPr>
        <p:grpSpPr>
          <a:xfrm>
            <a:off x="530769" y="4838698"/>
            <a:ext cx="10015543" cy="5085312"/>
            <a:chOff x="-899" y="32606"/>
            <a:chExt cx="2637838" cy="1146588"/>
          </a:xfrm>
        </p:grpSpPr>
        <p:sp>
          <p:nvSpPr>
            <p:cNvPr id="7" name="Freeform 7"/>
            <p:cNvSpPr/>
            <p:nvPr/>
          </p:nvSpPr>
          <p:spPr>
            <a:xfrm>
              <a:off x="-899" y="32606"/>
              <a:ext cx="2637838" cy="1146588"/>
            </a:xfrm>
            <a:custGeom>
              <a:avLst/>
              <a:gdLst/>
              <a:ahLst/>
              <a:cxnLst/>
              <a:rect l="l" t="t" r="r" b="b"/>
              <a:pathLst>
                <a:path w="2637838" h="1146588">
                  <a:moveTo>
                    <a:pt x="17779" y="0"/>
                  </a:moveTo>
                  <a:lnTo>
                    <a:pt x="2620060" y="0"/>
                  </a:lnTo>
                  <a:cubicBezTo>
                    <a:pt x="2624775" y="0"/>
                    <a:pt x="2629297" y="1873"/>
                    <a:pt x="2632631" y="5207"/>
                  </a:cubicBezTo>
                  <a:cubicBezTo>
                    <a:pt x="2635965" y="8541"/>
                    <a:pt x="2637838" y="13064"/>
                    <a:pt x="2637838" y="17779"/>
                  </a:cubicBezTo>
                  <a:lnTo>
                    <a:pt x="2637838" y="1128810"/>
                  </a:lnTo>
                  <a:cubicBezTo>
                    <a:pt x="2637838" y="1138629"/>
                    <a:pt x="2629879" y="1146588"/>
                    <a:pt x="2620060" y="1146588"/>
                  </a:cubicBezTo>
                  <a:lnTo>
                    <a:pt x="17779" y="1146588"/>
                  </a:lnTo>
                  <a:cubicBezTo>
                    <a:pt x="7960" y="1146588"/>
                    <a:pt x="0" y="1138629"/>
                    <a:pt x="0" y="1128810"/>
                  </a:cubicBezTo>
                  <a:lnTo>
                    <a:pt x="0" y="17779"/>
                  </a:lnTo>
                  <a:cubicBezTo>
                    <a:pt x="0" y="7960"/>
                    <a:pt x="7960" y="0"/>
                    <a:pt x="17779" y="0"/>
                  </a:cubicBezTo>
                  <a:close/>
                </a:path>
              </a:pathLst>
            </a:custGeom>
            <a:solidFill>
              <a:srgbClr val="43AB9A"/>
            </a:solidFill>
          </p:spPr>
          <p:txBody>
            <a:bodyPr/>
            <a:lstStyle/>
            <a:p>
              <a:endParaRPr lang="en-AU"/>
            </a:p>
          </p:txBody>
        </p:sp>
        <p:sp>
          <p:nvSpPr>
            <p:cNvPr id="8" name="TextBox 8"/>
            <p:cNvSpPr txBox="1"/>
            <p:nvPr/>
          </p:nvSpPr>
          <p:spPr>
            <a:xfrm>
              <a:off x="-899" y="63682"/>
              <a:ext cx="2637838" cy="1052328"/>
            </a:xfrm>
            <a:prstGeom prst="rect">
              <a:avLst/>
            </a:prstGeom>
          </p:spPr>
          <p:txBody>
            <a:bodyPr lIns="203200" tIns="203200" rIns="203200" bIns="203200" rtlCol="0" anchor="ctr"/>
            <a:lstStyle/>
            <a:p>
              <a:pPr algn="l">
                <a:lnSpc>
                  <a:spcPts val="4526"/>
                </a:lnSpc>
              </a:pPr>
              <a:r>
                <a:rPr lang="en-US" sz="2370" b="1" dirty="0">
                  <a:solidFill>
                    <a:srgbClr val="FFFFFF"/>
                  </a:solidFill>
                  <a:latin typeface="Noto Sans Bold"/>
                  <a:ea typeface="Noto Sans Bold"/>
                  <a:cs typeface="Noto Sans Bold"/>
                  <a:sym typeface="Noto Sans Bold"/>
                </a:rPr>
                <a:t>Peak Working Times Around WA</a:t>
              </a:r>
            </a:p>
            <a:p>
              <a:pPr algn="l">
                <a:lnSpc>
                  <a:spcPts val="4526"/>
                </a:lnSpc>
              </a:pPr>
              <a:r>
                <a:rPr lang="en-US" sz="2370" b="1" dirty="0">
                  <a:solidFill>
                    <a:srgbClr val="FFFFFF"/>
                  </a:solidFill>
                  <a:latin typeface="Noto Sans Bold"/>
                  <a:ea typeface="Noto Sans Bold"/>
                  <a:cs typeface="Noto Sans Bold"/>
                  <a:sym typeface="Noto Sans Bold"/>
                </a:rPr>
                <a:t>Metro Area (Perth &amp; Peel Regions)</a:t>
              </a:r>
            </a:p>
            <a:p>
              <a:pPr algn="l">
                <a:lnSpc>
                  <a:spcPts val="3318"/>
                </a:lnSpc>
              </a:pPr>
              <a:r>
                <a:rPr lang="en-US" sz="2370" dirty="0">
                  <a:solidFill>
                    <a:srgbClr val="FFFFFF"/>
                  </a:solidFill>
                  <a:latin typeface="Noto Sans"/>
                  <a:ea typeface="Noto Sans"/>
                  <a:cs typeface="Noto Sans"/>
                  <a:sym typeface="Noto Sans"/>
                </a:rPr>
                <a:t>Busy all year round</a:t>
              </a:r>
            </a:p>
            <a:p>
              <a:pPr algn="l">
                <a:lnSpc>
                  <a:spcPts val="3318"/>
                </a:lnSpc>
              </a:pPr>
              <a:endParaRPr lang="en-US" sz="2370" dirty="0">
                <a:solidFill>
                  <a:srgbClr val="FFFFFF"/>
                </a:solidFill>
                <a:latin typeface="Noto Sans"/>
                <a:ea typeface="Noto Sans"/>
                <a:cs typeface="Noto Sans"/>
                <a:sym typeface="Noto Sans"/>
              </a:endParaRPr>
            </a:p>
            <a:p>
              <a:pPr algn="l">
                <a:lnSpc>
                  <a:spcPts val="3318"/>
                </a:lnSpc>
              </a:pPr>
              <a:r>
                <a:rPr lang="en-US" sz="2370" b="1" dirty="0">
                  <a:solidFill>
                    <a:srgbClr val="FFFFFF"/>
                  </a:solidFill>
                  <a:latin typeface="Noto Sans Bold"/>
                  <a:ea typeface="Noto Sans Bold"/>
                  <a:cs typeface="Noto Sans Bold"/>
                  <a:sym typeface="Noto Sans Bold"/>
                </a:rPr>
                <a:t>South West (South West &amp; Great Southern Regions)</a:t>
              </a:r>
            </a:p>
            <a:p>
              <a:pPr algn="l">
                <a:lnSpc>
                  <a:spcPts val="3318"/>
                </a:lnSpc>
              </a:pPr>
              <a:r>
                <a:rPr lang="en-US" sz="2370" dirty="0">
                  <a:solidFill>
                    <a:srgbClr val="FFFFFF"/>
                  </a:solidFill>
                  <a:latin typeface="Noto Sans"/>
                  <a:ea typeface="Noto Sans"/>
                  <a:cs typeface="Noto Sans"/>
                  <a:sym typeface="Noto Sans"/>
                </a:rPr>
                <a:t>Busy spring &amp; summer (September – April)</a:t>
              </a:r>
            </a:p>
            <a:p>
              <a:pPr algn="l">
                <a:lnSpc>
                  <a:spcPts val="3318"/>
                </a:lnSpc>
              </a:pPr>
              <a:endParaRPr lang="en-US" sz="2370" dirty="0">
                <a:solidFill>
                  <a:srgbClr val="FFFFFF"/>
                </a:solidFill>
                <a:latin typeface="Noto Sans"/>
                <a:ea typeface="Noto Sans"/>
                <a:cs typeface="Noto Sans"/>
                <a:sym typeface="Noto Sans"/>
              </a:endParaRPr>
            </a:p>
            <a:p>
              <a:pPr algn="l">
                <a:lnSpc>
                  <a:spcPts val="3318"/>
                </a:lnSpc>
              </a:pPr>
              <a:r>
                <a:rPr lang="en-US" sz="2370" b="1" dirty="0">
                  <a:solidFill>
                    <a:srgbClr val="FFFFFF"/>
                  </a:solidFill>
                  <a:latin typeface="Noto Sans Bold"/>
                  <a:ea typeface="Noto Sans Bold"/>
                  <a:cs typeface="Noto Sans Bold"/>
                  <a:sym typeface="Noto Sans Bold"/>
                </a:rPr>
                <a:t>North West (Coral Coast, Golden Outback and Kimberly Regions)</a:t>
              </a:r>
            </a:p>
            <a:p>
              <a:pPr algn="l">
                <a:lnSpc>
                  <a:spcPts val="3318"/>
                </a:lnSpc>
              </a:pPr>
              <a:r>
                <a:rPr lang="en-US" sz="2370" dirty="0">
                  <a:solidFill>
                    <a:srgbClr val="FFFFFF"/>
                  </a:solidFill>
                  <a:latin typeface="Noto Sans"/>
                  <a:ea typeface="Noto Sans"/>
                  <a:cs typeface="Noto Sans"/>
                  <a:sym typeface="Noto Sans"/>
                </a:rPr>
                <a:t>Busy autumn &amp; winter (April – September)</a:t>
              </a:r>
            </a:p>
          </p:txBody>
        </p:sp>
      </p:grpSp>
      <p:sp>
        <p:nvSpPr>
          <p:cNvPr id="9" name="TextBox 9"/>
          <p:cNvSpPr txBox="1"/>
          <p:nvPr/>
        </p:nvSpPr>
        <p:spPr>
          <a:xfrm>
            <a:off x="686679" y="1038225"/>
            <a:ext cx="12246063" cy="714375"/>
          </a:xfrm>
          <a:prstGeom prst="rect">
            <a:avLst/>
          </a:prstGeom>
        </p:spPr>
        <p:txBody>
          <a:bodyPr lIns="0" tIns="0" rIns="0" bIns="0" rtlCol="0" anchor="t">
            <a:spAutoFit/>
          </a:bodyPr>
          <a:lstStyle/>
          <a:p>
            <a:pPr marL="0" lvl="0" indent="0" algn="l">
              <a:lnSpc>
                <a:spcPts val="2880"/>
              </a:lnSpc>
              <a:spcBef>
                <a:spcPct val="0"/>
              </a:spcBef>
            </a:pPr>
            <a:r>
              <a:rPr lang="en-US" sz="2400">
                <a:solidFill>
                  <a:srgbClr val="000000"/>
                </a:solidFill>
                <a:latin typeface="Noto Sans"/>
                <a:ea typeface="Noto Sans"/>
                <a:cs typeface="Noto Sans"/>
                <a:sym typeface="Noto Sans"/>
              </a:rPr>
              <a:t>Hel</a:t>
            </a:r>
            <a:r>
              <a:rPr lang="en-US" sz="2400" u="none" strike="noStrike">
                <a:solidFill>
                  <a:srgbClr val="000000"/>
                </a:solidFill>
                <a:latin typeface="Noto Sans"/>
                <a:ea typeface="Noto Sans"/>
                <a:cs typeface="Noto Sans"/>
                <a:sym typeface="Noto Sans"/>
              </a:rPr>
              <a:t>p your Year 12s explore tourism and hospitality pathways that combine work, travel and skills development across WA.</a:t>
            </a:r>
          </a:p>
        </p:txBody>
      </p:sp>
      <p:sp>
        <p:nvSpPr>
          <p:cNvPr id="10" name="TextBox 10"/>
          <p:cNvSpPr txBox="1"/>
          <p:nvPr/>
        </p:nvSpPr>
        <p:spPr>
          <a:xfrm>
            <a:off x="686679" y="2087756"/>
            <a:ext cx="8457321" cy="2401214"/>
          </a:xfrm>
          <a:prstGeom prst="rect">
            <a:avLst/>
          </a:prstGeom>
        </p:spPr>
        <p:txBody>
          <a:bodyPr lIns="0" tIns="0" rIns="0" bIns="0" rtlCol="0" anchor="t">
            <a:spAutoFit/>
          </a:bodyPr>
          <a:lstStyle/>
          <a:p>
            <a:pPr algn="just">
              <a:lnSpc>
                <a:spcPts val="4455"/>
              </a:lnSpc>
            </a:pPr>
            <a:r>
              <a:rPr lang="en-US" sz="2370" b="1">
                <a:solidFill>
                  <a:srgbClr val="FFFFFF"/>
                </a:solidFill>
                <a:latin typeface="Noto Sans Bold"/>
                <a:ea typeface="Noto Sans Bold"/>
                <a:cs typeface="Noto Sans Bold"/>
                <a:sym typeface="Noto Sans Bold"/>
              </a:rPr>
              <a:t>Why a Gap Year in Tourism &amp; Hospitality?</a:t>
            </a:r>
          </a:p>
          <a:p>
            <a:pPr marL="511683" lvl="1" indent="-255842" algn="just">
              <a:lnSpc>
                <a:spcPts val="4455"/>
              </a:lnSpc>
              <a:buFont typeface="Arial"/>
              <a:buChar char="•"/>
            </a:pPr>
            <a:r>
              <a:rPr lang="en-US" sz="2370">
                <a:solidFill>
                  <a:srgbClr val="FFFFFF"/>
                </a:solidFill>
                <a:latin typeface="Noto Sans"/>
                <a:ea typeface="Noto Sans"/>
                <a:cs typeface="Noto Sans"/>
                <a:sym typeface="Noto Sans"/>
              </a:rPr>
              <a:t>Grow real skills that transfer to any future career</a:t>
            </a:r>
          </a:p>
          <a:p>
            <a:pPr marL="511683" lvl="1" indent="-255842" algn="just">
              <a:lnSpc>
                <a:spcPts val="3318"/>
              </a:lnSpc>
              <a:buFont typeface="Arial"/>
              <a:buChar char="•"/>
            </a:pPr>
            <a:r>
              <a:rPr lang="en-US" sz="2370">
                <a:solidFill>
                  <a:srgbClr val="FFFFFF"/>
                </a:solidFill>
                <a:latin typeface="Noto Sans"/>
                <a:ea typeface="Noto Sans"/>
                <a:cs typeface="Noto Sans"/>
                <a:sym typeface="Noto Sans"/>
              </a:rPr>
              <a:t>Work and travel across Australia’s most scenic regions</a:t>
            </a:r>
          </a:p>
          <a:p>
            <a:pPr marL="511683" lvl="1" indent="-255842" algn="just">
              <a:lnSpc>
                <a:spcPts val="3318"/>
              </a:lnSpc>
              <a:buFont typeface="Arial"/>
              <a:buChar char="•"/>
            </a:pPr>
            <a:r>
              <a:rPr lang="en-US" sz="2370">
                <a:solidFill>
                  <a:srgbClr val="FFFFFF"/>
                </a:solidFill>
                <a:latin typeface="Noto Sans"/>
                <a:ea typeface="Noto Sans"/>
                <a:cs typeface="Noto Sans"/>
                <a:sym typeface="Noto Sans"/>
              </a:rPr>
              <a:t>Gain industry experience that looks great on resumes</a:t>
            </a:r>
          </a:p>
          <a:p>
            <a:pPr marL="511683" lvl="1" indent="-255842" algn="just">
              <a:lnSpc>
                <a:spcPts val="3318"/>
              </a:lnSpc>
              <a:buFont typeface="Arial"/>
              <a:buChar char="•"/>
            </a:pPr>
            <a:r>
              <a:rPr lang="en-US" sz="2370">
                <a:solidFill>
                  <a:srgbClr val="FFFFFF"/>
                </a:solidFill>
                <a:latin typeface="Noto Sans"/>
                <a:ea typeface="Noto Sans"/>
                <a:cs typeface="Noto Sans"/>
                <a:sym typeface="Noto Sans"/>
              </a:rPr>
              <a:t>Connect with diverse people, cultures and workplaces</a:t>
            </a:r>
          </a:p>
        </p:txBody>
      </p:sp>
      <p:sp>
        <p:nvSpPr>
          <p:cNvPr id="11" name="TextBox 11"/>
          <p:cNvSpPr txBox="1"/>
          <p:nvPr/>
        </p:nvSpPr>
        <p:spPr>
          <a:xfrm>
            <a:off x="686679" y="171450"/>
            <a:ext cx="10862265" cy="571500"/>
          </a:xfrm>
          <a:prstGeom prst="rect">
            <a:avLst/>
          </a:prstGeom>
        </p:spPr>
        <p:txBody>
          <a:bodyPr lIns="0" tIns="0" rIns="0" bIns="0" rtlCol="0" anchor="t">
            <a:spAutoFit/>
          </a:bodyPr>
          <a:lstStyle/>
          <a:p>
            <a:pPr marL="0" lvl="0" indent="0" algn="l">
              <a:lnSpc>
                <a:spcPts val="4320"/>
              </a:lnSpc>
              <a:spcBef>
                <a:spcPct val="0"/>
              </a:spcBef>
            </a:pPr>
            <a:r>
              <a:rPr lang="en-US" sz="3600" b="1" u="none" strike="noStrike" spc="359">
                <a:solidFill>
                  <a:srgbClr val="000000"/>
                </a:solidFill>
                <a:latin typeface="Arimo Bold"/>
                <a:ea typeface="Arimo Bold"/>
                <a:cs typeface="Arimo Bold"/>
                <a:sym typeface="Arimo Bold"/>
              </a:rPr>
              <a:t>Follow the Sun – Gap Year Opportunities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map of australia with different animals  AI-generated content may be incorrect."/>
          <p:cNvSpPr/>
          <p:nvPr/>
        </p:nvSpPr>
        <p:spPr>
          <a:xfrm>
            <a:off x="10929728" y="190500"/>
            <a:ext cx="7358272" cy="10096500"/>
          </a:xfrm>
          <a:custGeom>
            <a:avLst/>
            <a:gdLst/>
            <a:ahLst/>
            <a:cxnLst/>
            <a:rect l="l" t="t" r="r" b="b"/>
            <a:pathLst>
              <a:path w="7358272" h="10096500">
                <a:moveTo>
                  <a:pt x="0" y="0"/>
                </a:moveTo>
                <a:lnTo>
                  <a:pt x="7358272" y="0"/>
                </a:lnTo>
                <a:lnTo>
                  <a:pt x="7358272" y="10096500"/>
                </a:lnTo>
                <a:lnTo>
                  <a:pt x="0" y="10096500"/>
                </a:lnTo>
                <a:lnTo>
                  <a:pt x="0" y="0"/>
                </a:lnTo>
                <a:close/>
              </a:path>
            </a:pathLst>
          </a:custGeom>
          <a:blipFill>
            <a:blip r:embed="rId2"/>
            <a:stretch>
              <a:fillRect/>
            </a:stretch>
          </a:blipFill>
        </p:spPr>
        <p:txBody>
          <a:bodyPr/>
          <a:lstStyle/>
          <a:p>
            <a:endParaRPr lang="en-AU"/>
          </a:p>
        </p:txBody>
      </p:sp>
      <p:grpSp>
        <p:nvGrpSpPr>
          <p:cNvPr id="3" name="Group 3"/>
          <p:cNvGrpSpPr/>
          <p:nvPr/>
        </p:nvGrpSpPr>
        <p:grpSpPr>
          <a:xfrm>
            <a:off x="617383" y="2461480"/>
            <a:ext cx="10015543" cy="7647305"/>
            <a:chOff x="0" y="0"/>
            <a:chExt cx="2637838" cy="2014105"/>
          </a:xfrm>
        </p:grpSpPr>
        <p:sp>
          <p:nvSpPr>
            <p:cNvPr id="4" name="Freeform 4"/>
            <p:cNvSpPr/>
            <p:nvPr/>
          </p:nvSpPr>
          <p:spPr>
            <a:xfrm>
              <a:off x="0" y="0"/>
              <a:ext cx="2637838" cy="2014105"/>
            </a:xfrm>
            <a:custGeom>
              <a:avLst/>
              <a:gdLst/>
              <a:ahLst/>
              <a:cxnLst/>
              <a:rect l="l" t="t" r="r" b="b"/>
              <a:pathLst>
                <a:path w="2637838" h="2014105">
                  <a:moveTo>
                    <a:pt x="17779" y="0"/>
                  </a:moveTo>
                  <a:lnTo>
                    <a:pt x="2620060" y="0"/>
                  </a:lnTo>
                  <a:cubicBezTo>
                    <a:pt x="2624775" y="0"/>
                    <a:pt x="2629297" y="1873"/>
                    <a:pt x="2632631" y="5207"/>
                  </a:cubicBezTo>
                  <a:cubicBezTo>
                    <a:pt x="2635965" y="8541"/>
                    <a:pt x="2637838" y="13064"/>
                    <a:pt x="2637838" y="17779"/>
                  </a:cubicBezTo>
                  <a:lnTo>
                    <a:pt x="2637838" y="1996326"/>
                  </a:lnTo>
                  <a:cubicBezTo>
                    <a:pt x="2637838" y="2006145"/>
                    <a:pt x="2629879" y="2014105"/>
                    <a:pt x="2620060" y="2014105"/>
                  </a:cubicBezTo>
                  <a:lnTo>
                    <a:pt x="17779" y="2014105"/>
                  </a:lnTo>
                  <a:cubicBezTo>
                    <a:pt x="13064" y="2014105"/>
                    <a:pt x="8541" y="2012232"/>
                    <a:pt x="5207" y="2008898"/>
                  </a:cubicBezTo>
                  <a:cubicBezTo>
                    <a:pt x="1873" y="2005563"/>
                    <a:pt x="0" y="2001041"/>
                    <a:pt x="0" y="1996326"/>
                  </a:cubicBezTo>
                  <a:lnTo>
                    <a:pt x="0" y="17779"/>
                  </a:lnTo>
                  <a:cubicBezTo>
                    <a:pt x="0" y="7960"/>
                    <a:pt x="7960" y="0"/>
                    <a:pt x="17779" y="0"/>
                  </a:cubicBezTo>
                  <a:close/>
                </a:path>
              </a:pathLst>
            </a:custGeom>
            <a:solidFill>
              <a:srgbClr val="0D6D77"/>
            </a:solidFill>
          </p:spPr>
          <p:txBody>
            <a:bodyPr/>
            <a:lstStyle/>
            <a:p>
              <a:endParaRPr lang="en-AU"/>
            </a:p>
          </p:txBody>
        </p:sp>
        <p:sp>
          <p:nvSpPr>
            <p:cNvPr id="5" name="TextBox 5"/>
            <p:cNvSpPr txBox="1"/>
            <p:nvPr/>
          </p:nvSpPr>
          <p:spPr>
            <a:xfrm>
              <a:off x="0" y="-161925"/>
              <a:ext cx="2637838" cy="2176030"/>
            </a:xfrm>
            <a:prstGeom prst="rect">
              <a:avLst/>
            </a:prstGeom>
          </p:spPr>
          <p:txBody>
            <a:bodyPr lIns="203200" tIns="203200" rIns="203200" bIns="203200" rtlCol="0" anchor="ctr"/>
            <a:lstStyle/>
            <a:p>
              <a:pPr algn="l">
                <a:lnSpc>
                  <a:spcPts val="4526"/>
                </a:lnSpc>
              </a:pPr>
              <a:endParaRPr/>
            </a:p>
            <a:p>
              <a:pPr algn="l">
                <a:lnSpc>
                  <a:spcPts val="3318"/>
                </a:lnSpc>
              </a:pPr>
              <a:endParaRPr/>
            </a:p>
          </p:txBody>
        </p:sp>
      </p:grpSp>
      <p:sp>
        <p:nvSpPr>
          <p:cNvPr id="6" name="TextBox 6"/>
          <p:cNvSpPr txBox="1"/>
          <p:nvPr/>
        </p:nvSpPr>
        <p:spPr>
          <a:xfrm>
            <a:off x="727816" y="161925"/>
            <a:ext cx="10862265" cy="571500"/>
          </a:xfrm>
          <a:prstGeom prst="rect">
            <a:avLst/>
          </a:prstGeom>
        </p:spPr>
        <p:txBody>
          <a:bodyPr lIns="0" tIns="0" rIns="0" bIns="0" rtlCol="0" anchor="t">
            <a:spAutoFit/>
          </a:bodyPr>
          <a:lstStyle/>
          <a:p>
            <a:pPr marL="0" lvl="0" indent="0" algn="l">
              <a:lnSpc>
                <a:spcPts val="4320"/>
              </a:lnSpc>
              <a:spcBef>
                <a:spcPct val="0"/>
              </a:spcBef>
            </a:pPr>
            <a:r>
              <a:rPr lang="en-US" sz="3600" b="1" u="none" strike="noStrike" spc="359">
                <a:solidFill>
                  <a:srgbClr val="000000"/>
                </a:solidFill>
                <a:latin typeface="Arimo Bold"/>
                <a:ea typeface="Arimo Bold"/>
                <a:cs typeface="Arimo Bold"/>
                <a:sym typeface="Arimo Bold"/>
              </a:rPr>
              <a:t>Follow the Sun – Gap Year Opportunities</a:t>
            </a:r>
          </a:p>
        </p:txBody>
      </p:sp>
      <p:sp>
        <p:nvSpPr>
          <p:cNvPr id="7" name="TextBox 7"/>
          <p:cNvSpPr txBox="1"/>
          <p:nvPr/>
        </p:nvSpPr>
        <p:spPr>
          <a:xfrm>
            <a:off x="727816" y="853557"/>
            <a:ext cx="11178583" cy="685800"/>
          </a:xfrm>
          <a:prstGeom prst="rect">
            <a:avLst/>
          </a:prstGeom>
        </p:spPr>
        <p:txBody>
          <a:bodyPr lIns="0" tIns="0" rIns="0" bIns="0" rtlCol="0" anchor="t">
            <a:spAutoFit/>
          </a:bodyPr>
          <a:lstStyle/>
          <a:p>
            <a:pPr marL="0" lvl="0" indent="0" algn="l">
              <a:lnSpc>
                <a:spcPts val="2760"/>
              </a:lnSpc>
              <a:spcBef>
                <a:spcPct val="0"/>
              </a:spcBef>
            </a:pPr>
            <a:r>
              <a:rPr lang="en-US" sz="2300">
                <a:solidFill>
                  <a:srgbClr val="000000"/>
                </a:solidFill>
                <a:latin typeface="Noto Sans"/>
                <a:ea typeface="Noto Sans"/>
                <a:cs typeface="Noto Sans"/>
                <a:sym typeface="Noto Sans"/>
              </a:rPr>
              <a:t>Hel</a:t>
            </a:r>
            <a:r>
              <a:rPr lang="en-US" sz="2300" u="none" strike="noStrike">
                <a:solidFill>
                  <a:srgbClr val="000000"/>
                </a:solidFill>
                <a:latin typeface="Noto Sans"/>
                <a:ea typeface="Noto Sans"/>
                <a:cs typeface="Noto Sans"/>
                <a:sym typeface="Noto Sans"/>
              </a:rPr>
              <a:t>p your Year 12s explore tourism and hospitality pathways that combine work, travel and skills development across WA.</a:t>
            </a:r>
          </a:p>
        </p:txBody>
      </p:sp>
      <p:sp>
        <p:nvSpPr>
          <p:cNvPr id="8" name="TextBox 8"/>
          <p:cNvSpPr txBox="1"/>
          <p:nvPr/>
        </p:nvSpPr>
        <p:spPr>
          <a:xfrm>
            <a:off x="740701" y="2770721"/>
            <a:ext cx="9768908" cy="6990723"/>
          </a:xfrm>
          <a:prstGeom prst="rect">
            <a:avLst/>
          </a:prstGeom>
        </p:spPr>
        <p:txBody>
          <a:bodyPr lIns="0" tIns="0" rIns="0" bIns="0" rtlCol="0" anchor="t">
            <a:spAutoFit/>
          </a:bodyPr>
          <a:lstStyle/>
          <a:p>
            <a:pPr algn="l">
              <a:lnSpc>
                <a:spcPts val="2659"/>
              </a:lnSpc>
              <a:spcBef>
                <a:spcPct val="0"/>
              </a:spcBef>
            </a:pPr>
            <a:r>
              <a:rPr lang="en-US" sz="1899" b="1">
                <a:solidFill>
                  <a:srgbClr val="FFF7F8"/>
                </a:solidFill>
                <a:latin typeface="Noto Sans Bold"/>
                <a:ea typeface="Noto Sans Bold"/>
                <a:cs typeface="Noto Sans Bold"/>
                <a:sym typeface="Noto Sans Bold"/>
              </a:rPr>
              <a:t>Work &amp; Travel (Working Holiday)</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Students can take casual and seasonal roles in tourism/hospitality while exploring WA</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Great for earning money and building experience</a:t>
            </a:r>
          </a:p>
          <a:p>
            <a:pPr algn="l">
              <a:lnSpc>
                <a:spcPts val="2659"/>
              </a:lnSpc>
              <a:spcBef>
                <a:spcPct val="0"/>
              </a:spcBef>
            </a:pPr>
            <a:endParaRPr lang="en-US" sz="1899">
              <a:solidFill>
                <a:srgbClr val="FFF7F8"/>
              </a:solidFill>
              <a:latin typeface="Noto Sans"/>
              <a:ea typeface="Noto Sans"/>
              <a:cs typeface="Noto Sans"/>
              <a:sym typeface="Noto Sans"/>
            </a:endParaRPr>
          </a:p>
          <a:p>
            <a:pPr algn="l">
              <a:lnSpc>
                <a:spcPts val="2659"/>
              </a:lnSpc>
              <a:spcBef>
                <a:spcPct val="0"/>
              </a:spcBef>
            </a:pPr>
            <a:r>
              <a:rPr lang="en-US" sz="1899" b="1">
                <a:solidFill>
                  <a:srgbClr val="FFF7F8"/>
                </a:solidFill>
                <a:latin typeface="Noto Sans Bold"/>
                <a:ea typeface="Noto Sans Bold"/>
                <a:cs typeface="Noto Sans Bold"/>
                <a:sym typeface="Noto Sans Bold"/>
              </a:rPr>
              <a:t>Job-Ready Training &amp; Workshops</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Workforce development programs across WA deliver short training, skills workshops and employer connections</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Practical and industry-focused learning</a:t>
            </a:r>
          </a:p>
          <a:p>
            <a:pPr algn="l">
              <a:lnSpc>
                <a:spcPts val="2659"/>
              </a:lnSpc>
              <a:spcBef>
                <a:spcPct val="0"/>
              </a:spcBef>
            </a:pPr>
            <a:endParaRPr lang="en-US" sz="1899">
              <a:solidFill>
                <a:srgbClr val="FFF7F8"/>
              </a:solidFill>
              <a:latin typeface="Noto Sans"/>
              <a:ea typeface="Noto Sans"/>
              <a:cs typeface="Noto Sans"/>
              <a:sym typeface="Noto Sans"/>
            </a:endParaRPr>
          </a:p>
          <a:p>
            <a:pPr algn="l">
              <a:lnSpc>
                <a:spcPts val="2659"/>
              </a:lnSpc>
              <a:spcBef>
                <a:spcPct val="0"/>
              </a:spcBef>
            </a:pPr>
            <a:r>
              <a:rPr lang="en-US" sz="1899" b="1">
                <a:solidFill>
                  <a:srgbClr val="FFF7F8"/>
                </a:solidFill>
                <a:latin typeface="Noto Sans Bold"/>
                <a:ea typeface="Noto Sans Bold"/>
                <a:cs typeface="Noto Sans Bold"/>
                <a:sym typeface="Noto Sans Bold"/>
              </a:rPr>
              <a:t>Seasonal &amp; Casual Jobs</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Hospitality venues, visitor centres, tours and attractions hire seasonal staff</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Common in busy regional areas during peak tourism periods</a:t>
            </a:r>
          </a:p>
          <a:p>
            <a:pPr algn="l">
              <a:lnSpc>
                <a:spcPts val="2659"/>
              </a:lnSpc>
              <a:spcBef>
                <a:spcPct val="0"/>
              </a:spcBef>
            </a:pPr>
            <a:endParaRPr lang="en-US" sz="1899">
              <a:solidFill>
                <a:srgbClr val="FFF7F8"/>
              </a:solidFill>
              <a:latin typeface="Noto Sans"/>
              <a:ea typeface="Noto Sans"/>
              <a:cs typeface="Noto Sans"/>
              <a:sym typeface="Noto Sans"/>
            </a:endParaRPr>
          </a:p>
          <a:p>
            <a:pPr algn="l">
              <a:lnSpc>
                <a:spcPts val="2659"/>
              </a:lnSpc>
              <a:spcBef>
                <a:spcPct val="0"/>
              </a:spcBef>
            </a:pPr>
            <a:r>
              <a:rPr lang="en-US" sz="1899" b="1">
                <a:solidFill>
                  <a:srgbClr val="FFF7F8"/>
                </a:solidFill>
                <a:latin typeface="Noto Sans Bold"/>
                <a:ea typeface="Noto Sans Bold"/>
                <a:cs typeface="Noto Sans Bold"/>
                <a:sym typeface="Noto Sans Bold"/>
              </a:rPr>
              <a:t>Internships &amp; Industry Placements</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Short placements with tourism operators or events deliver hands-on experience</a:t>
            </a:r>
          </a:p>
          <a:p>
            <a:pPr marL="410143" lvl="1" indent="-205072" algn="l">
              <a:lnSpc>
                <a:spcPts val="2659"/>
              </a:lnSpc>
              <a:buFont typeface="Arial"/>
              <a:buChar char="•"/>
            </a:pPr>
            <a:r>
              <a:rPr lang="en-US" sz="1899">
                <a:solidFill>
                  <a:srgbClr val="FFF7F8"/>
                </a:solidFill>
                <a:latin typeface="Noto Sans"/>
                <a:ea typeface="Noto Sans"/>
                <a:cs typeface="Noto Sans"/>
                <a:sym typeface="Noto Sans"/>
              </a:rPr>
              <a:t>Can help students decide career direction</a:t>
            </a:r>
          </a:p>
          <a:p>
            <a:pPr algn="l">
              <a:lnSpc>
                <a:spcPts val="2659"/>
              </a:lnSpc>
              <a:spcBef>
                <a:spcPct val="0"/>
              </a:spcBef>
            </a:pPr>
            <a:endParaRPr lang="en-US" sz="1899">
              <a:solidFill>
                <a:srgbClr val="FFF7F8"/>
              </a:solidFill>
              <a:latin typeface="Noto Sans"/>
              <a:ea typeface="Noto Sans"/>
              <a:cs typeface="Noto Sans"/>
              <a:sym typeface="Noto Sans"/>
            </a:endParaRPr>
          </a:p>
          <a:p>
            <a:pPr algn="l">
              <a:lnSpc>
                <a:spcPts val="2659"/>
              </a:lnSpc>
              <a:spcBef>
                <a:spcPct val="0"/>
              </a:spcBef>
            </a:pPr>
            <a:r>
              <a:rPr lang="en-US" sz="1899" b="1">
                <a:solidFill>
                  <a:srgbClr val="FFF7F8"/>
                </a:solidFill>
                <a:latin typeface="Noto Sans Bold"/>
                <a:ea typeface="Noto Sans Bold"/>
                <a:cs typeface="Noto Sans Bold"/>
                <a:sym typeface="Noto Sans Bold"/>
              </a:rPr>
              <a:t>WA Tourism Jobs Portal</a:t>
            </a:r>
          </a:p>
          <a:p>
            <a:pPr algn="l">
              <a:lnSpc>
                <a:spcPts val="2659"/>
              </a:lnSpc>
              <a:spcBef>
                <a:spcPct val="0"/>
              </a:spcBef>
            </a:pPr>
            <a:r>
              <a:rPr lang="en-US" sz="1899">
                <a:solidFill>
                  <a:srgbClr val="FFF7F8"/>
                </a:solidFill>
                <a:latin typeface="Noto Sans"/>
                <a:ea typeface="Noto Sans"/>
                <a:cs typeface="Noto Sans"/>
                <a:sym typeface="Noto Sans"/>
              </a:rPr>
              <a:t>Teachers can direct students to westernaustralia.jobs, which lists tourism, hospitality and event roles across the State.</a:t>
            </a:r>
          </a:p>
        </p:txBody>
      </p:sp>
      <p:sp>
        <p:nvSpPr>
          <p:cNvPr id="9" name="TextBox 9"/>
          <p:cNvSpPr txBox="1"/>
          <p:nvPr/>
        </p:nvSpPr>
        <p:spPr>
          <a:xfrm>
            <a:off x="727816" y="1736944"/>
            <a:ext cx="7882784" cy="422167"/>
          </a:xfrm>
          <a:prstGeom prst="rect">
            <a:avLst/>
          </a:prstGeom>
        </p:spPr>
        <p:txBody>
          <a:bodyPr wrap="square" lIns="0" tIns="0" rIns="0" bIns="0" rtlCol="0" anchor="t">
            <a:spAutoFit/>
          </a:bodyPr>
          <a:lstStyle/>
          <a:p>
            <a:pPr>
              <a:lnSpc>
                <a:spcPts val="3639"/>
              </a:lnSpc>
              <a:spcBef>
                <a:spcPct val="0"/>
              </a:spcBef>
            </a:pPr>
            <a:r>
              <a:rPr lang="en-US" sz="2599" b="1" dirty="0">
                <a:solidFill>
                  <a:srgbClr val="000000"/>
                </a:solidFill>
                <a:latin typeface="Arimo Bold"/>
                <a:ea typeface="Arimo Bold"/>
                <a:cs typeface="Arimo Bold"/>
                <a:sym typeface="Arimo Bold"/>
              </a:rPr>
              <a:t>Key Opportunities for Students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15939694" y="5175934"/>
            <a:ext cx="1284912" cy="1695646"/>
            <a:chOff x="0" y="0"/>
            <a:chExt cx="338413" cy="446590"/>
          </a:xfrm>
        </p:grpSpPr>
        <p:sp>
          <p:nvSpPr>
            <p:cNvPr id="4" name="Freeform 4"/>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5" name="TextBox 5"/>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5939694" y="6871580"/>
            <a:ext cx="1284912" cy="1687470"/>
            <a:chOff x="0" y="0"/>
            <a:chExt cx="338413" cy="444437"/>
          </a:xfrm>
        </p:grpSpPr>
        <p:sp>
          <p:nvSpPr>
            <p:cNvPr id="7" name="Freeform 7"/>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8" name="TextBox 8"/>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9" name="Group 9"/>
          <p:cNvGrpSpPr/>
          <p:nvPr/>
        </p:nvGrpSpPr>
        <p:grpSpPr>
          <a:xfrm>
            <a:off x="15974388" y="8559050"/>
            <a:ext cx="1284912" cy="1694313"/>
            <a:chOff x="0" y="0"/>
            <a:chExt cx="338413" cy="446239"/>
          </a:xfrm>
        </p:grpSpPr>
        <p:sp>
          <p:nvSpPr>
            <p:cNvPr id="10" name="Freeform 10"/>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11" name="TextBox 11"/>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74388" y="81244"/>
            <a:ext cx="1284912" cy="1703594"/>
            <a:chOff x="0" y="0"/>
            <a:chExt cx="338413" cy="448683"/>
          </a:xfrm>
        </p:grpSpPr>
        <p:sp>
          <p:nvSpPr>
            <p:cNvPr id="13" name="Freeform 13"/>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14" name="TextBox 14"/>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grpSp>
        <p:nvGrpSpPr>
          <p:cNvPr id="15" name="Group 15"/>
          <p:cNvGrpSpPr/>
          <p:nvPr/>
        </p:nvGrpSpPr>
        <p:grpSpPr>
          <a:xfrm>
            <a:off x="15974388" y="1784838"/>
            <a:ext cx="1284912" cy="1695646"/>
            <a:chOff x="0" y="0"/>
            <a:chExt cx="338413" cy="446590"/>
          </a:xfrm>
        </p:grpSpPr>
        <p:sp>
          <p:nvSpPr>
            <p:cNvPr id="16" name="Freeform 16"/>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17" name="TextBox 17"/>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15974388" y="3480288"/>
            <a:ext cx="1284912" cy="1695646"/>
            <a:chOff x="0" y="0"/>
            <a:chExt cx="338413" cy="446590"/>
          </a:xfrm>
        </p:grpSpPr>
        <p:sp>
          <p:nvSpPr>
            <p:cNvPr id="19" name="Freeform 19"/>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20" name="TextBox 20"/>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1" name="Group 21"/>
          <p:cNvGrpSpPr/>
          <p:nvPr/>
        </p:nvGrpSpPr>
        <p:grpSpPr>
          <a:xfrm>
            <a:off x="16601689" y="0"/>
            <a:ext cx="2094770" cy="10287000"/>
            <a:chOff x="0" y="0"/>
            <a:chExt cx="551709" cy="2709333"/>
          </a:xfrm>
        </p:grpSpPr>
        <p:sp>
          <p:nvSpPr>
            <p:cNvPr id="22" name="Freeform 22"/>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0E5459"/>
            </a:solidFill>
          </p:spPr>
          <p:txBody>
            <a:bodyPr/>
            <a:lstStyle/>
            <a:p>
              <a:endParaRPr lang="en-AU"/>
            </a:p>
          </p:txBody>
        </p:sp>
        <p:sp>
          <p:nvSpPr>
            <p:cNvPr id="23" name="TextBox 23"/>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24" name="TextBox 24"/>
          <p:cNvSpPr txBox="1"/>
          <p:nvPr/>
        </p:nvSpPr>
        <p:spPr>
          <a:xfrm rot="-5400000">
            <a:off x="15579912" y="66348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sp>
        <p:nvSpPr>
          <p:cNvPr id="25" name="TextBox 25"/>
          <p:cNvSpPr txBox="1"/>
          <p:nvPr/>
        </p:nvSpPr>
        <p:spPr>
          <a:xfrm rot="-5400000">
            <a:off x="15579912" y="23637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sp>
        <p:nvSpPr>
          <p:cNvPr id="26" name="TextBox 26"/>
          <p:cNvSpPr txBox="1"/>
          <p:nvPr/>
        </p:nvSpPr>
        <p:spPr>
          <a:xfrm rot="-5400000">
            <a:off x="15579912" y="405790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Math</a:t>
            </a:r>
          </a:p>
        </p:txBody>
      </p:sp>
      <p:sp>
        <p:nvSpPr>
          <p:cNvPr id="27" name="TextBox 27"/>
          <p:cNvSpPr txBox="1"/>
          <p:nvPr/>
        </p:nvSpPr>
        <p:spPr>
          <a:xfrm rot="-5400000">
            <a:off x="15579912" y="575420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28" name="TextBox 28"/>
          <p:cNvSpPr txBox="1"/>
          <p:nvPr/>
        </p:nvSpPr>
        <p:spPr>
          <a:xfrm rot="-5400000">
            <a:off x="15579912" y="9136650"/>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Design</a:t>
            </a:r>
          </a:p>
        </p:txBody>
      </p:sp>
      <p:sp>
        <p:nvSpPr>
          <p:cNvPr id="29" name="TextBox 29"/>
          <p:cNvSpPr txBox="1"/>
          <p:nvPr/>
        </p:nvSpPr>
        <p:spPr>
          <a:xfrm rot="-5400000">
            <a:off x="15579912" y="744575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sp>
        <p:nvSpPr>
          <p:cNvPr id="30" name="TextBox 30"/>
          <p:cNvSpPr txBox="1"/>
          <p:nvPr/>
        </p:nvSpPr>
        <p:spPr>
          <a:xfrm>
            <a:off x="2432716" y="2680384"/>
            <a:ext cx="11751412" cy="4962525"/>
          </a:xfrm>
          <a:prstGeom prst="rect">
            <a:avLst/>
          </a:prstGeom>
        </p:spPr>
        <p:txBody>
          <a:bodyPr lIns="0" tIns="0" rIns="0" bIns="0" rtlCol="0" anchor="t">
            <a:spAutoFit/>
          </a:bodyPr>
          <a:lstStyle/>
          <a:p>
            <a:pPr marL="0" lvl="0" indent="0" algn="ctr">
              <a:lnSpc>
                <a:spcPts val="6918"/>
              </a:lnSpc>
              <a:spcBef>
                <a:spcPct val="0"/>
              </a:spcBef>
            </a:pPr>
            <a:r>
              <a:rPr lang="en-US" sz="5765" b="1" u="none" strike="noStrike" spc="172">
                <a:solidFill>
                  <a:srgbClr val="0E5459"/>
                </a:solidFill>
                <a:latin typeface="Arimo Bold"/>
                <a:ea typeface="Arimo Bold"/>
                <a:cs typeface="Arimo Bold"/>
                <a:sym typeface="Arimo Bold"/>
              </a:rPr>
              <a:t>Curriculum Connections</a:t>
            </a:r>
          </a:p>
          <a:p>
            <a:pPr marL="0" lvl="0" indent="0" algn="ctr">
              <a:lnSpc>
                <a:spcPts val="5358"/>
              </a:lnSpc>
              <a:spcBef>
                <a:spcPct val="0"/>
              </a:spcBef>
            </a:pPr>
            <a:endParaRPr lang="en-US" sz="5765" b="1" u="none" strike="noStrike" spc="172">
              <a:solidFill>
                <a:srgbClr val="0E5459"/>
              </a:solidFill>
              <a:latin typeface="Arimo Bold"/>
              <a:ea typeface="Arimo Bold"/>
              <a:cs typeface="Arimo Bold"/>
              <a:sym typeface="Arimo Bold"/>
            </a:endParaRP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Do you have students with </a:t>
            </a: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an interest in Tourism &amp; Hospitality?</a:t>
            </a:r>
          </a:p>
          <a:p>
            <a:pPr marL="0" lvl="0" indent="0" algn="ctr">
              <a:lnSpc>
                <a:spcPts val="5358"/>
              </a:lnSpc>
              <a:spcBef>
                <a:spcPct val="0"/>
              </a:spcBef>
            </a:pPr>
            <a:endParaRPr lang="en-US" sz="4465" b="1" u="none" strike="noStrike" spc="133">
              <a:solidFill>
                <a:srgbClr val="0E5459"/>
              </a:solidFill>
              <a:latin typeface="Arimo Bold"/>
              <a:ea typeface="Arimo Bold"/>
              <a:cs typeface="Arimo Bold"/>
              <a:sym typeface="Arimo Bold"/>
            </a:endParaRP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Turn their interests into a career!</a:t>
            </a: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Here are some jobs they could explore!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403591" y="57440"/>
            <a:ext cx="1284912" cy="1703594"/>
            <a:chOff x="0" y="0"/>
            <a:chExt cx="338413" cy="448683"/>
          </a:xfrm>
        </p:grpSpPr>
        <p:sp>
          <p:nvSpPr>
            <p:cNvPr id="4" name="Freeform 4"/>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5" name="TextBox 5"/>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028700" y="0"/>
            <a:ext cx="17667759" cy="10287000"/>
            <a:chOff x="0" y="0"/>
            <a:chExt cx="4653237" cy="2709333"/>
          </a:xfrm>
        </p:grpSpPr>
        <p:sp>
          <p:nvSpPr>
            <p:cNvPr id="7" name="Freeform 7"/>
            <p:cNvSpPr/>
            <p:nvPr/>
          </p:nvSpPr>
          <p:spPr>
            <a:xfrm>
              <a:off x="0" y="0"/>
              <a:ext cx="4653237" cy="2709333"/>
            </a:xfrm>
            <a:custGeom>
              <a:avLst/>
              <a:gdLst/>
              <a:ahLst/>
              <a:cxnLst/>
              <a:rect l="l" t="t" r="r" b="b"/>
              <a:pathLst>
                <a:path w="4653237" h="2709333">
                  <a:moveTo>
                    <a:pt x="0" y="0"/>
                  </a:moveTo>
                  <a:lnTo>
                    <a:pt x="4653237" y="0"/>
                  </a:lnTo>
                  <a:lnTo>
                    <a:pt x="4653237" y="2709333"/>
                  </a:lnTo>
                  <a:lnTo>
                    <a:pt x="0" y="2709333"/>
                  </a:lnTo>
                  <a:close/>
                </a:path>
              </a:pathLst>
            </a:custGeom>
            <a:solidFill>
              <a:srgbClr val="0E5459"/>
            </a:solidFill>
          </p:spPr>
          <p:txBody>
            <a:bodyPr/>
            <a:lstStyle/>
            <a:p>
              <a:endParaRPr lang="en-AU"/>
            </a:p>
          </p:txBody>
        </p:sp>
        <p:sp>
          <p:nvSpPr>
            <p:cNvPr id="8" name="TextBox 8"/>
            <p:cNvSpPr txBox="1"/>
            <p:nvPr/>
          </p:nvSpPr>
          <p:spPr>
            <a:xfrm>
              <a:off x="0" y="-28575"/>
              <a:ext cx="4653237" cy="2737908"/>
            </a:xfrm>
            <a:prstGeom prst="rect">
              <a:avLst/>
            </a:prstGeom>
          </p:spPr>
          <p:txBody>
            <a:bodyPr lIns="50800" tIns="50800" rIns="50800" bIns="50800" rtlCol="0" anchor="ctr"/>
            <a:lstStyle/>
            <a:p>
              <a:pPr marL="0" lvl="0" indent="0" algn="ctr">
                <a:lnSpc>
                  <a:spcPts val="4320"/>
                </a:lnSpc>
                <a:spcBef>
                  <a:spcPct val="0"/>
                </a:spcBef>
              </a:pPr>
              <a:endParaRPr/>
            </a:p>
          </p:txBody>
        </p:sp>
      </p:grpSp>
      <p:grpSp>
        <p:nvGrpSpPr>
          <p:cNvPr id="9" name="Group 9"/>
          <p:cNvGrpSpPr/>
          <p:nvPr/>
        </p:nvGrpSpPr>
        <p:grpSpPr>
          <a:xfrm>
            <a:off x="15939694" y="5175934"/>
            <a:ext cx="1284912" cy="1695646"/>
            <a:chOff x="0" y="0"/>
            <a:chExt cx="338413" cy="446590"/>
          </a:xfrm>
        </p:grpSpPr>
        <p:sp>
          <p:nvSpPr>
            <p:cNvPr id="10" name="Freeform 10"/>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11" name="TextBox 11"/>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39694" y="6871580"/>
            <a:ext cx="1284912" cy="1687470"/>
            <a:chOff x="0" y="0"/>
            <a:chExt cx="338413" cy="444437"/>
          </a:xfrm>
        </p:grpSpPr>
        <p:sp>
          <p:nvSpPr>
            <p:cNvPr id="13" name="Freeform 13"/>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14" name="TextBox 14"/>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15" name="Group 15"/>
          <p:cNvGrpSpPr/>
          <p:nvPr/>
        </p:nvGrpSpPr>
        <p:grpSpPr>
          <a:xfrm>
            <a:off x="15974388" y="8559050"/>
            <a:ext cx="1284912" cy="1694313"/>
            <a:chOff x="0" y="0"/>
            <a:chExt cx="338413" cy="446239"/>
          </a:xfrm>
        </p:grpSpPr>
        <p:sp>
          <p:nvSpPr>
            <p:cNvPr id="16" name="Freeform 16"/>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17" name="TextBox 17"/>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15974388" y="1784838"/>
            <a:ext cx="1284912" cy="1695646"/>
            <a:chOff x="0" y="0"/>
            <a:chExt cx="338413" cy="446590"/>
          </a:xfrm>
        </p:grpSpPr>
        <p:sp>
          <p:nvSpPr>
            <p:cNvPr id="19" name="Freeform 19"/>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20" name="TextBox 20"/>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1" name="Group 21"/>
          <p:cNvGrpSpPr/>
          <p:nvPr/>
        </p:nvGrpSpPr>
        <p:grpSpPr>
          <a:xfrm>
            <a:off x="15974388" y="3480288"/>
            <a:ext cx="1284912" cy="1695646"/>
            <a:chOff x="0" y="0"/>
            <a:chExt cx="338413" cy="446590"/>
          </a:xfrm>
        </p:grpSpPr>
        <p:sp>
          <p:nvSpPr>
            <p:cNvPr id="22" name="Freeform 22"/>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23" name="TextBox 23"/>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4" name="Group 24"/>
          <p:cNvGrpSpPr/>
          <p:nvPr/>
        </p:nvGrpSpPr>
        <p:grpSpPr>
          <a:xfrm>
            <a:off x="16601689" y="0"/>
            <a:ext cx="2094770" cy="10287000"/>
            <a:chOff x="0" y="0"/>
            <a:chExt cx="551709" cy="2709333"/>
          </a:xfrm>
        </p:grpSpPr>
        <p:sp>
          <p:nvSpPr>
            <p:cNvPr id="25" name="Freeform 25"/>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33BA9C"/>
            </a:solidFill>
          </p:spPr>
          <p:txBody>
            <a:bodyPr/>
            <a:lstStyle/>
            <a:p>
              <a:endParaRPr lang="en-AU"/>
            </a:p>
          </p:txBody>
        </p:sp>
        <p:sp>
          <p:nvSpPr>
            <p:cNvPr id="26" name="TextBox 26"/>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27" name="Freeform 27"/>
          <p:cNvSpPr/>
          <p:nvPr/>
        </p:nvSpPr>
        <p:spPr>
          <a:xfrm>
            <a:off x="11238149" y="574342"/>
            <a:ext cx="4481537" cy="3359285"/>
          </a:xfrm>
          <a:custGeom>
            <a:avLst/>
            <a:gdLst/>
            <a:ahLst/>
            <a:cxnLst/>
            <a:rect l="l" t="t" r="r" b="b"/>
            <a:pathLst>
              <a:path w="4481537" h="3359285">
                <a:moveTo>
                  <a:pt x="0" y="0"/>
                </a:moveTo>
                <a:lnTo>
                  <a:pt x="4481537" y="0"/>
                </a:lnTo>
                <a:lnTo>
                  <a:pt x="4481537" y="3359286"/>
                </a:lnTo>
                <a:lnTo>
                  <a:pt x="0" y="3359286"/>
                </a:lnTo>
                <a:lnTo>
                  <a:pt x="0" y="0"/>
                </a:lnTo>
                <a:close/>
              </a:path>
            </a:pathLst>
          </a:custGeom>
          <a:blipFill>
            <a:blip r:embed="rId3"/>
            <a:stretch>
              <a:fillRect/>
            </a:stretch>
          </a:blipFill>
        </p:spPr>
        <p:txBody>
          <a:bodyPr/>
          <a:lstStyle/>
          <a:p>
            <a:endParaRPr lang="en-AU"/>
          </a:p>
        </p:txBody>
      </p:sp>
      <p:sp>
        <p:nvSpPr>
          <p:cNvPr id="28" name="Freeform 28"/>
          <p:cNvSpPr/>
          <p:nvPr/>
        </p:nvSpPr>
        <p:spPr>
          <a:xfrm flipH="1">
            <a:off x="11347752" y="3705505"/>
            <a:ext cx="4371934" cy="3277129"/>
          </a:xfrm>
          <a:custGeom>
            <a:avLst/>
            <a:gdLst/>
            <a:ahLst/>
            <a:cxnLst/>
            <a:rect l="l" t="t" r="r" b="b"/>
            <a:pathLst>
              <a:path w="4371934" h="3277129">
                <a:moveTo>
                  <a:pt x="4371934" y="0"/>
                </a:moveTo>
                <a:lnTo>
                  <a:pt x="0" y="0"/>
                </a:lnTo>
                <a:lnTo>
                  <a:pt x="0" y="3277129"/>
                </a:lnTo>
                <a:lnTo>
                  <a:pt x="4371934" y="3277129"/>
                </a:lnTo>
                <a:lnTo>
                  <a:pt x="4371934" y="0"/>
                </a:lnTo>
                <a:close/>
              </a:path>
            </a:pathLst>
          </a:custGeom>
          <a:blipFill>
            <a:blip r:embed="rId4"/>
            <a:stretch>
              <a:fillRect/>
            </a:stretch>
          </a:blipFill>
        </p:spPr>
        <p:txBody>
          <a:bodyPr/>
          <a:lstStyle/>
          <a:p>
            <a:endParaRPr lang="en-AU"/>
          </a:p>
        </p:txBody>
      </p:sp>
      <p:sp>
        <p:nvSpPr>
          <p:cNvPr id="29" name="TextBox 29"/>
          <p:cNvSpPr txBox="1"/>
          <p:nvPr/>
        </p:nvSpPr>
        <p:spPr>
          <a:xfrm rot="-5400000">
            <a:off x="9115" y="63968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sp>
        <p:nvSpPr>
          <p:cNvPr id="30" name="TextBox 30"/>
          <p:cNvSpPr txBox="1"/>
          <p:nvPr/>
        </p:nvSpPr>
        <p:spPr>
          <a:xfrm>
            <a:off x="1688503" y="334869"/>
            <a:ext cx="11476319" cy="2792349"/>
          </a:xfrm>
          <a:prstGeom prst="rect">
            <a:avLst/>
          </a:prstGeom>
        </p:spPr>
        <p:txBody>
          <a:bodyPr lIns="0" tIns="0" rIns="0" bIns="0" rtlCol="0" anchor="t">
            <a:spAutoFit/>
          </a:bodyPr>
          <a:lstStyle/>
          <a:p>
            <a:pPr algn="l">
              <a:lnSpc>
                <a:spcPts val="7382"/>
              </a:lnSpc>
            </a:pPr>
            <a:r>
              <a:rPr lang="en-US" sz="5349" b="1" spc="160">
                <a:solidFill>
                  <a:srgbClr val="E3F4F1"/>
                </a:solidFill>
                <a:latin typeface="Arimo Bold"/>
                <a:ea typeface="Arimo Bold"/>
                <a:cs typeface="Arimo Bold"/>
                <a:sym typeface="Arimo Bold"/>
              </a:rPr>
              <a:t>Interested in Hospitality,</a:t>
            </a:r>
          </a:p>
          <a:p>
            <a:pPr algn="l">
              <a:lnSpc>
                <a:spcPts val="7382"/>
              </a:lnSpc>
            </a:pPr>
            <a:r>
              <a:rPr lang="en-US" sz="5349" b="1" spc="160">
                <a:solidFill>
                  <a:srgbClr val="E3F4F1"/>
                </a:solidFill>
                <a:latin typeface="Arimo Bold"/>
                <a:ea typeface="Arimo Bold"/>
                <a:cs typeface="Arimo Bold"/>
                <a:sym typeface="Arimo Bold"/>
              </a:rPr>
              <a:t>Home Economics or </a:t>
            </a:r>
          </a:p>
          <a:p>
            <a:pPr algn="l">
              <a:lnSpc>
                <a:spcPts val="7382"/>
              </a:lnSpc>
            </a:pPr>
            <a:r>
              <a:rPr lang="en-US" sz="5349" b="1" spc="160">
                <a:solidFill>
                  <a:srgbClr val="E3F4F1"/>
                </a:solidFill>
                <a:latin typeface="Arimo Bold"/>
                <a:ea typeface="Arimo Bold"/>
                <a:cs typeface="Arimo Bold"/>
                <a:sym typeface="Arimo Bold"/>
              </a:rPr>
              <a:t>Food Science?</a:t>
            </a:r>
          </a:p>
        </p:txBody>
      </p:sp>
      <p:sp>
        <p:nvSpPr>
          <p:cNvPr id="31" name="Freeform 31"/>
          <p:cNvSpPr/>
          <p:nvPr/>
        </p:nvSpPr>
        <p:spPr>
          <a:xfrm>
            <a:off x="8844953" y="1641918"/>
            <a:ext cx="2902819" cy="3872576"/>
          </a:xfrm>
          <a:custGeom>
            <a:avLst/>
            <a:gdLst/>
            <a:ahLst/>
            <a:cxnLst/>
            <a:rect l="l" t="t" r="r" b="b"/>
            <a:pathLst>
              <a:path w="2902819" h="3872576">
                <a:moveTo>
                  <a:pt x="0" y="0"/>
                </a:moveTo>
                <a:lnTo>
                  <a:pt x="2902818" y="0"/>
                </a:lnTo>
                <a:lnTo>
                  <a:pt x="2902818" y="3872577"/>
                </a:lnTo>
                <a:lnTo>
                  <a:pt x="0" y="3872577"/>
                </a:lnTo>
                <a:lnTo>
                  <a:pt x="0" y="0"/>
                </a:lnTo>
                <a:close/>
              </a:path>
            </a:pathLst>
          </a:custGeom>
          <a:blipFill>
            <a:blip r:embed="rId5"/>
            <a:stretch>
              <a:fillRect/>
            </a:stretch>
          </a:blipFill>
        </p:spPr>
        <p:txBody>
          <a:bodyPr/>
          <a:lstStyle/>
          <a:p>
            <a:endParaRPr lang="en-AU"/>
          </a:p>
        </p:txBody>
      </p:sp>
      <p:sp>
        <p:nvSpPr>
          <p:cNvPr id="32" name="TextBox 32"/>
          <p:cNvSpPr txBox="1"/>
          <p:nvPr/>
        </p:nvSpPr>
        <p:spPr>
          <a:xfrm>
            <a:off x="1688503" y="4199374"/>
            <a:ext cx="6409118" cy="1152719"/>
          </a:xfrm>
          <a:prstGeom prst="rect">
            <a:avLst/>
          </a:prstGeom>
        </p:spPr>
        <p:txBody>
          <a:bodyPr lIns="0" tIns="0" rIns="0" bIns="0" rtlCol="0" anchor="t">
            <a:spAutoFit/>
          </a:bodyPr>
          <a:lstStyle/>
          <a:p>
            <a:pPr algn="l">
              <a:lnSpc>
                <a:spcPts val="4588"/>
              </a:lnSpc>
            </a:pPr>
            <a:r>
              <a:rPr lang="en-US" sz="3324" spc="99">
                <a:solidFill>
                  <a:srgbClr val="E3F4F1"/>
                </a:solidFill>
                <a:latin typeface="Arimo"/>
                <a:ea typeface="Arimo"/>
                <a:cs typeface="Arimo"/>
                <a:sym typeface="Arimo"/>
              </a:rPr>
              <a:t>These are the jobs they might be interested in...</a:t>
            </a:r>
          </a:p>
        </p:txBody>
      </p:sp>
      <p:sp>
        <p:nvSpPr>
          <p:cNvPr id="33" name="TextBox 33"/>
          <p:cNvSpPr txBox="1"/>
          <p:nvPr/>
        </p:nvSpPr>
        <p:spPr>
          <a:xfrm>
            <a:off x="1688503" y="6157549"/>
            <a:ext cx="4545302" cy="3248658"/>
          </a:xfrm>
          <a:prstGeom prst="rect">
            <a:avLst/>
          </a:prstGeom>
        </p:spPr>
        <p:txBody>
          <a:bodyPr lIns="0" tIns="0" rIns="0" bIns="0" rtlCol="0" anchor="t">
            <a:spAutoFit/>
          </a:bodyPr>
          <a:lstStyle/>
          <a:p>
            <a:pPr algn="l">
              <a:lnSpc>
                <a:spcPts val="6625"/>
              </a:lnSpc>
            </a:pPr>
            <a:r>
              <a:rPr lang="en-US" sz="2650" b="1">
                <a:solidFill>
                  <a:srgbClr val="E3F4F1"/>
                </a:solidFill>
                <a:latin typeface="Noto Sans Bold"/>
                <a:ea typeface="Noto Sans Bold"/>
                <a:cs typeface="Noto Sans Bold"/>
                <a:sym typeface="Noto Sans Bold"/>
              </a:rPr>
              <a:t>Chef / Cook </a:t>
            </a:r>
          </a:p>
          <a:p>
            <a:pPr algn="l">
              <a:lnSpc>
                <a:spcPts val="6625"/>
              </a:lnSpc>
            </a:pPr>
            <a:r>
              <a:rPr lang="en-US" sz="2650" b="1">
                <a:solidFill>
                  <a:srgbClr val="E3F4F1"/>
                </a:solidFill>
                <a:latin typeface="Noto Sans Bold"/>
                <a:ea typeface="Noto Sans Bold"/>
                <a:cs typeface="Noto Sans Bold"/>
                <a:sym typeface="Noto Sans Bold"/>
              </a:rPr>
              <a:t>Bartender or Sommelier</a:t>
            </a:r>
          </a:p>
          <a:p>
            <a:pPr algn="l">
              <a:lnSpc>
                <a:spcPts val="6625"/>
              </a:lnSpc>
            </a:pPr>
            <a:r>
              <a:rPr lang="en-US" sz="2650" b="1">
                <a:solidFill>
                  <a:srgbClr val="E3F4F1"/>
                </a:solidFill>
                <a:latin typeface="Noto Sans Bold"/>
                <a:ea typeface="Noto Sans Bold"/>
                <a:cs typeface="Noto Sans Bold"/>
                <a:sym typeface="Noto Sans Bold"/>
              </a:rPr>
              <a:t>Venue Manager </a:t>
            </a:r>
          </a:p>
          <a:p>
            <a:pPr algn="l">
              <a:lnSpc>
                <a:spcPts val="6625"/>
              </a:lnSpc>
            </a:pPr>
            <a:r>
              <a:rPr lang="en-US" sz="2650" b="1">
                <a:solidFill>
                  <a:srgbClr val="E3F4F1"/>
                </a:solidFill>
                <a:latin typeface="Noto Sans Bold"/>
                <a:ea typeface="Noto Sans Bold"/>
                <a:cs typeface="Noto Sans Bold"/>
                <a:sym typeface="Noto Sans Bold"/>
              </a:rPr>
              <a:t>Event Coordinator </a:t>
            </a:r>
          </a:p>
        </p:txBody>
      </p:sp>
      <p:sp>
        <p:nvSpPr>
          <p:cNvPr id="34" name="TextBox 34"/>
          <p:cNvSpPr txBox="1"/>
          <p:nvPr/>
        </p:nvSpPr>
        <p:spPr>
          <a:xfrm rot="-5400000">
            <a:off x="15579912" y="23637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sp>
        <p:nvSpPr>
          <p:cNvPr id="35" name="TextBox 35"/>
          <p:cNvSpPr txBox="1"/>
          <p:nvPr/>
        </p:nvSpPr>
        <p:spPr>
          <a:xfrm rot="-5400000">
            <a:off x="15579912" y="4057908"/>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Math</a:t>
            </a:r>
          </a:p>
        </p:txBody>
      </p:sp>
      <p:sp>
        <p:nvSpPr>
          <p:cNvPr id="36" name="TextBox 36"/>
          <p:cNvSpPr txBox="1"/>
          <p:nvPr/>
        </p:nvSpPr>
        <p:spPr>
          <a:xfrm rot="-5400000">
            <a:off x="15579912" y="575420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37" name="TextBox 37"/>
          <p:cNvSpPr txBox="1"/>
          <p:nvPr/>
        </p:nvSpPr>
        <p:spPr>
          <a:xfrm rot="-5400000">
            <a:off x="15579912" y="91366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Design</a:t>
            </a:r>
          </a:p>
        </p:txBody>
      </p:sp>
      <p:sp>
        <p:nvSpPr>
          <p:cNvPr id="38" name="TextBox 38"/>
          <p:cNvSpPr txBox="1"/>
          <p:nvPr/>
        </p:nvSpPr>
        <p:spPr>
          <a:xfrm rot="-5400000">
            <a:off x="15579912" y="744575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sp>
        <p:nvSpPr>
          <p:cNvPr id="39" name="TextBox 39"/>
          <p:cNvSpPr txBox="1"/>
          <p:nvPr/>
        </p:nvSpPr>
        <p:spPr>
          <a:xfrm>
            <a:off x="7057318" y="6157549"/>
            <a:ext cx="5610523" cy="3248658"/>
          </a:xfrm>
          <a:prstGeom prst="rect">
            <a:avLst/>
          </a:prstGeom>
        </p:spPr>
        <p:txBody>
          <a:bodyPr lIns="0" tIns="0" rIns="0" bIns="0" rtlCol="0" anchor="t">
            <a:spAutoFit/>
          </a:bodyPr>
          <a:lstStyle/>
          <a:p>
            <a:pPr algn="l">
              <a:lnSpc>
                <a:spcPts val="6625"/>
              </a:lnSpc>
            </a:pPr>
            <a:r>
              <a:rPr lang="en-US" sz="2650" b="1" u="none" strike="noStrike">
                <a:solidFill>
                  <a:srgbClr val="E3F4F1"/>
                </a:solidFill>
                <a:latin typeface="Noto Sans Bold"/>
                <a:ea typeface="Noto Sans Bold"/>
                <a:cs typeface="Noto Sans Bold"/>
                <a:sym typeface="Noto Sans Bold"/>
              </a:rPr>
              <a:t>Hotel / Resort Staff </a:t>
            </a:r>
          </a:p>
          <a:p>
            <a:pPr algn="l">
              <a:lnSpc>
                <a:spcPts val="6625"/>
              </a:lnSpc>
            </a:pPr>
            <a:r>
              <a:rPr lang="en-US" sz="2650" b="1" u="none" strike="noStrike">
                <a:solidFill>
                  <a:srgbClr val="E3F4F1"/>
                </a:solidFill>
                <a:latin typeface="Noto Sans Bold"/>
                <a:ea typeface="Noto Sans Bold"/>
                <a:cs typeface="Noto Sans Bold"/>
                <a:sym typeface="Noto Sans Bold"/>
              </a:rPr>
              <a:t>Food Stylist / Food Photographer</a:t>
            </a:r>
          </a:p>
          <a:p>
            <a:pPr algn="l">
              <a:lnSpc>
                <a:spcPts val="6625"/>
              </a:lnSpc>
            </a:pPr>
            <a:r>
              <a:rPr lang="en-US" sz="2650" b="1" u="none" strike="noStrike">
                <a:solidFill>
                  <a:srgbClr val="E3F4F1"/>
                </a:solidFill>
                <a:latin typeface="Noto Sans Bold"/>
                <a:ea typeface="Noto Sans Bold"/>
                <a:cs typeface="Noto Sans Bold"/>
                <a:sym typeface="Noto Sans Bold"/>
              </a:rPr>
              <a:t>Pop-Up Event Chef / Coordinator  </a:t>
            </a:r>
          </a:p>
          <a:p>
            <a:pPr algn="l">
              <a:lnSpc>
                <a:spcPts val="6625"/>
              </a:lnSpc>
            </a:pPr>
            <a:r>
              <a:rPr lang="en-US" sz="2650" b="1" u="none" strike="noStrike">
                <a:solidFill>
                  <a:srgbClr val="E3F4F1"/>
                </a:solidFill>
                <a:latin typeface="Noto Sans Bold"/>
                <a:ea typeface="Noto Sans Bold"/>
                <a:cs typeface="Noto Sans Bold"/>
                <a:sym typeface="Noto Sans Bold"/>
              </a:rPr>
              <a:t>Product Development Manager </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3">
              <a:alphaModFix amt="36000"/>
            </a:blip>
            <a:stretch>
              <a:fillRect/>
            </a:stretch>
          </a:blipFill>
        </p:spPr>
        <p:txBody>
          <a:bodyPr/>
          <a:lstStyle/>
          <a:p>
            <a:endParaRPr lang="en-AU"/>
          </a:p>
        </p:txBody>
      </p:sp>
      <p:sp>
        <p:nvSpPr>
          <p:cNvPr id="3" name="Freeform 3" descr="A person holding a tray of food on a boat  Description automatically generated"/>
          <p:cNvSpPr/>
          <p:nvPr/>
        </p:nvSpPr>
        <p:spPr>
          <a:xfrm>
            <a:off x="10763250" y="0"/>
            <a:ext cx="7524750" cy="5083740"/>
          </a:xfrm>
          <a:custGeom>
            <a:avLst/>
            <a:gdLst/>
            <a:ahLst/>
            <a:cxnLst/>
            <a:rect l="l" t="t" r="r" b="b"/>
            <a:pathLst>
              <a:path w="7524750" h="5083740">
                <a:moveTo>
                  <a:pt x="0" y="0"/>
                </a:moveTo>
                <a:lnTo>
                  <a:pt x="7524750" y="0"/>
                </a:lnTo>
                <a:lnTo>
                  <a:pt x="7524750" y="5083740"/>
                </a:lnTo>
                <a:lnTo>
                  <a:pt x="0" y="5083740"/>
                </a:lnTo>
                <a:lnTo>
                  <a:pt x="0" y="0"/>
                </a:lnTo>
                <a:close/>
              </a:path>
            </a:pathLst>
          </a:custGeom>
          <a:blipFill>
            <a:blip r:embed="rId4"/>
            <a:stretch>
              <a:fillRect l="-1340"/>
            </a:stretch>
          </a:blipFill>
        </p:spPr>
        <p:txBody>
          <a:bodyPr/>
          <a:lstStyle/>
          <a:p>
            <a:endParaRPr lang="en-AU"/>
          </a:p>
        </p:txBody>
      </p:sp>
      <p:sp>
        <p:nvSpPr>
          <p:cNvPr id="4" name="Freeform 4" descr="A child holding a koala bear  Description automatically generated"/>
          <p:cNvSpPr/>
          <p:nvPr/>
        </p:nvSpPr>
        <p:spPr>
          <a:xfrm>
            <a:off x="10763250" y="5203260"/>
            <a:ext cx="7524750" cy="5083740"/>
          </a:xfrm>
          <a:custGeom>
            <a:avLst/>
            <a:gdLst/>
            <a:ahLst/>
            <a:cxnLst/>
            <a:rect l="l" t="t" r="r" b="b"/>
            <a:pathLst>
              <a:path w="7524750" h="5083740">
                <a:moveTo>
                  <a:pt x="0" y="0"/>
                </a:moveTo>
                <a:lnTo>
                  <a:pt x="7524750" y="0"/>
                </a:lnTo>
                <a:lnTo>
                  <a:pt x="7524750" y="5083740"/>
                </a:lnTo>
                <a:lnTo>
                  <a:pt x="0" y="5083740"/>
                </a:lnTo>
                <a:lnTo>
                  <a:pt x="0" y="0"/>
                </a:lnTo>
                <a:close/>
              </a:path>
            </a:pathLst>
          </a:custGeom>
          <a:blipFill>
            <a:blip r:embed="rId5"/>
            <a:stretch>
              <a:fillRect l="-1339"/>
            </a:stretch>
          </a:blipFill>
        </p:spPr>
        <p:txBody>
          <a:bodyPr/>
          <a:lstStyle/>
          <a:p>
            <a:endParaRPr lang="en-AU"/>
          </a:p>
        </p:txBody>
      </p:sp>
      <p:grpSp>
        <p:nvGrpSpPr>
          <p:cNvPr id="5" name="Group 5"/>
          <p:cNvGrpSpPr/>
          <p:nvPr/>
        </p:nvGrpSpPr>
        <p:grpSpPr>
          <a:xfrm>
            <a:off x="530395" y="2940927"/>
            <a:ext cx="9675233" cy="1402696"/>
            <a:chOff x="0" y="0"/>
            <a:chExt cx="12900311" cy="1870261"/>
          </a:xfrm>
        </p:grpSpPr>
        <p:grpSp>
          <p:nvGrpSpPr>
            <p:cNvPr id="6" name="Group 6"/>
            <p:cNvGrpSpPr/>
            <p:nvPr/>
          </p:nvGrpSpPr>
          <p:grpSpPr>
            <a:xfrm>
              <a:off x="0" y="0"/>
              <a:ext cx="2849921" cy="1870261"/>
              <a:chOff x="0" y="0"/>
              <a:chExt cx="812800" cy="533400"/>
            </a:xfrm>
          </p:grpSpPr>
          <p:sp>
            <p:nvSpPr>
              <p:cNvPr id="7" name="Freeform 7"/>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8" name="TextBox 8"/>
              <p:cNvSpPr txBox="1"/>
              <p:nvPr/>
            </p:nvSpPr>
            <p:spPr>
              <a:xfrm>
                <a:off x="38100" y="88900"/>
                <a:ext cx="736600" cy="368300"/>
              </a:xfrm>
              <a:prstGeom prst="rect">
                <a:avLst/>
              </a:prstGeom>
            </p:spPr>
            <p:txBody>
              <a:bodyPr lIns="50800" tIns="50800" rIns="50800" bIns="50800" rtlCol="0" anchor="ctr"/>
              <a:lstStyle/>
              <a:p>
                <a:pPr algn="ctr">
                  <a:lnSpc>
                    <a:spcPts val="2849"/>
                  </a:lnSpc>
                </a:pPr>
                <a:r>
                  <a:rPr lang="en-US" sz="2374">
                    <a:solidFill>
                      <a:srgbClr val="FFFFFF"/>
                    </a:solidFill>
                    <a:latin typeface="Noto Sans"/>
                    <a:ea typeface="Noto Sans"/>
                    <a:cs typeface="Noto Sans"/>
                    <a:sym typeface="Noto Sans"/>
                  </a:rPr>
                  <a:t>Plan</a:t>
                </a:r>
              </a:p>
            </p:txBody>
          </p:sp>
        </p:grpSp>
        <p:grpSp>
          <p:nvGrpSpPr>
            <p:cNvPr id="9" name="Group 9"/>
            <p:cNvGrpSpPr/>
            <p:nvPr/>
          </p:nvGrpSpPr>
          <p:grpSpPr>
            <a:xfrm>
              <a:off x="10056273" y="0"/>
              <a:ext cx="2844038" cy="1866400"/>
              <a:chOff x="0" y="0"/>
              <a:chExt cx="812800" cy="533400"/>
            </a:xfrm>
          </p:grpSpPr>
          <p:sp>
            <p:nvSpPr>
              <p:cNvPr id="10" name="Freeform 10"/>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11" name="TextBox 11"/>
              <p:cNvSpPr txBox="1"/>
              <p:nvPr/>
            </p:nvSpPr>
            <p:spPr>
              <a:xfrm>
                <a:off x="38100" y="88900"/>
                <a:ext cx="736600" cy="368300"/>
              </a:xfrm>
              <a:prstGeom prst="rect">
                <a:avLst/>
              </a:prstGeom>
            </p:spPr>
            <p:txBody>
              <a:bodyPr lIns="50800" tIns="50800" rIns="50800" bIns="50800" rtlCol="0" anchor="ctr"/>
              <a:lstStyle/>
              <a:p>
                <a:pPr marL="0" lvl="0" indent="0" algn="ctr">
                  <a:lnSpc>
                    <a:spcPts val="2849"/>
                  </a:lnSpc>
                  <a:spcBef>
                    <a:spcPct val="0"/>
                  </a:spcBef>
                </a:pPr>
                <a:r>
                  <a:rPr lang="en-US" sz="2374" u="none" strike="noStrike">
                    <a:solidFill>
                      <a:srgbClr val="FFFFFF"/>
                    </a:solidFill>
                    <a:latin typeface="Noto Sans"/>
                    <a:ea typeface="Noto Sans"/>
                    <a:cs typeface="Noto Sans"/>
                    <a:sym typeface="Noto Sans"/>
                  </a:rPr>
                  <a:t>Enjoy</a:t>
                </a:r>
              </a:p>
            </p:txBody>
          </p:sp>
        </p:grpSp>
        <p:grpSp>
          <p:nvGrpSpPr>
            <p:cNvPr id="12" name="Group 12"/>
            <p:cNvGrpSpPr/>
            <p:nvPr/>
          </p:nvGrpSpPr>
          <p:grpSpPr>
            <a:xfrm>
              <a:off x="4942729" y="0"/>
              <a:ext cx="2844038" cy="1866400"/>
              <a:chOff x="0" y="0"/>
              <a:chExt cx="812800" cy="533400"/>
            </a:xfrm>
          </p:grpSpPr>
          <p:sp>
            <p:nvSpPr>
              <p:cNvPr id="13" name="Freeform 13"/>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14" name="TextBox 14"/>
              <p:cNvSpPr txBox="1"/>
              <p:nvPr/>
            </p:nvSpPr>
            <p:spPr>
              <a:xfrm>
                <a:off x="38100" y="88900"/>
                <a:ext cx="736600" cy="368300"/>
              </a:xfrm>
              <a:prstGeom prst="rect">
                <a:avLst/>
              </a:prstGeom>
            </p:spPr>
            <p:txBody>
              <a:bodyPr lIns="50800" tIns="50800" rIns="50800" bIns="50800" rtlCol="0" anchor="ctr"/>
              <a:lstStyle/>
              <a:p>
                <a:pPr marL="0" lvl="0" indent="0" algn="ctr">
                  <a:lnSpc>
                    <a:spcPts val="2849"/>
                  </a:lnSpc>
                  <a:spcBef>
                    <a:spcPct val="0"/>
                  </a:spcBef>
                </a:pPr>
                <a:r>
                  <a:rPr lang="en-US" sz="2374">
                    <a:solidFill>
                      <a:srgbClr val="FFFFFF"/>
                    </a:solidFill>
                    <a:latin typeface="Noto Sans"/>
                    <a:ea typeface="Noto Sans"/>
                    <a:cs typeface="Noto Sans"/>
                    <a:sym typeface="Noto Sans"/>
                  </a:rPr>
                  <a:t>Travel &amp; </a:t>
                </a:r>
                <a:r>
                  <a:rPr lang="en-US" sz="2374" u="none" strike="noStrike">
                    <a:solidFill>
                      <a:srgbClr val="FFFFFF"/>
                    </a:solidFill>
                    <a:latin typeface="Noto Sans"/>
                    <a:ea typeface="Noto Sans"/>
                    <a:cs typeface="Noto Sans"/>
                    <a:sym typeface="Noto Sans"/>
                  </a:rPr>
                  <a:t>Stay</a:t>
                </a:r>
              </a:p>
            </p:txBody>
          </p:sp>
        </p:grpSp>
      </p:grpSp>
      <p:sp>
        <p:nvSpPr>
          <p:cNvPr id="15" name="TextBox 15"/>
          <p:cNvSpPr txBox="1"/>
          <p:nvPr/>
        </p:nvSpPr>
        <p:spPr>
          <a:xfrm>
            <a:off x="2673386" y="317471"/>
            <a:ext cx="5389251" cy="571500"/>
          </a:xfrm>
          <a:prstGeom prst="rect">
            <a:avLst/>
          </a:prstGeom>
        </p:spPr>
        <p:txBody>
          <a:bodyPr lIns="0" tIns="0" rIns="0" bIns="0" rtlCol="0" anchor="t">
            <a:spAutoFit/>
          </a:bodyPr>
          <a:lstStyle/>
          <a:p>
            <a:pPr algn="ctr">
              <a:lnSpc>
                <a:spcPts val="4320"/>
              </a:lnSpc>
            </a:pPr>
            <a:r>
              <a:rPr lang="en-US" sz="3600" b="1" spc="359">
                <a:solidFill>
                  <a:srgbClr val="000000"/>
                </a:solidFill>
                <a:latin typeface="Arimo Bold"/>
                <a:ea typeface="Arimo Bold"/>
                <a:cs typeface="Arimo Bold"/>
                <a:sym typeface="Arimo Bold"/>
              </a:rPr>
              <a:t>WHAT IS TOURISM?  </a:t>
            </a:r>
          </a:p>
        </p:txBody>
      </p:sp>
      <p:sp>
        <p:nvSpPr>
          <p:cNvPr id="16" name="TextBox 16"/>
          <p:cNvSpPr txBox="1"/>
          <p:nvPr/>
        </p:nvSpPr>
        <p:spPr>
          <a:xfrm>
            <a:off x="714384" y="1170270"/>
            <a:ext cx="9317028" cy="1371600"/>
          </a:xfrm>
          <a:prstGeom prst="rect">
            <a:avLst/>
          </a:prstGeom>
        </p:spPr>
        <p:txBody>
          <a:bodyPr lIns="0" tIns="0" rIns="0" bIns="0" rtlCol="0" anchor="t">
            <a:spAutoFit/>
          </a:bodyPr>
          <a:lstStyle/>
          <a:p>
            <a:pPr algn="ctr">
              <a:lnSpc>
                <a:spcPts val="3600"/>
              </a:lnSpc>
              <a:spcBef>
                <a:spcPct val="0"/>
              </a:spcBef>
            </a:pPr>
            <a:r>
              <a:rPr lang="en-US" sz="3000" dirty="0">
                <a:solidFill>
                  <a:srgbClr val="000000"/>
                </a:solidFill>
                <a:latin typeface="Noto Sans"/>
                <a:ea typeface="Noto Sans"/>
                <a:cs typeface="Noto Sans"/>
                <a:sym typeface="Noto Sans"/>
              </a:rPr>
              <a:t>Tourism is about creating experiences for people when they travel away from home for holidays, business, or adventure.</a:t>
            </a:r>
          </a:p>
        </p:txBody>
      </p:sp>
      <p:sp>
        <p:nvSpPr>
          <p:cNvPr id="17" name="TextBox 17"/>
          <p:cNvSpPr txBox="1"/>
          <p:nvPr/>
        </p:nvSpPr>
        <p:spPr>
          <a:xfrm>
            <a:off x="686328" y="8825729"/>
            <a:ext cx="9435366" cy="914400"/>
          </a:xfrm>
          <a:prstGeom prst="rect">
            <a:avLst/>
          </a:prstGeom>
        </p:spPr>
        <p:txBody>
          <a:bodyPr lIns="0" tIns="0" rIns="0" bIns="0" rtlCol="0" anchor="t">
            <a:spAutoFit/>
          </a:bodyPr>
          <a:lstStyle/>
          <a:p>
            <a:pPr marL="0" lvl="0" indent="0" algn="ctr">
              <a:lnSpc>
                <a:spcPts val="3600"/>
              </a:lnSpc>
              <a:spcBef>
                <a:spcPct val="0"/>
              </a:spcBef>
            </a:pPr>
            <a:r>
              <a:rPr lang="en-US" sz="3000" u="none" strike="noStrike">
                <a:solidFill>
                  <a:srgbClr val="000000"/>
                </a:solidFill>
                <a:latin typeface="Noto Sans"/>
                <a:ea typeface="Noto Sans"/>
                <a:cs typeface="Noto Sans"/>
                <a:sym typeface="Noto Sans"/>
              </a:rPr>
              <a:t>Tourism connects people to places, cultures, nature and creates exciting career opportunities.</a:t>
            </a:r>
          </a:p>
        </p:txBody>
      </p:sp>
      <p:sp>
        <p:nvSpPr>
          <p:cNvPr id="18" name="TextBox 18"/>
          <p:cNvSpPr txBox="1"/>
          <p:nvPr/>
        </p:nvSpPr>
        <p:spPr>
          <a:xfrm>
            <a:off x="686328" y="4590280"/>
            <a:ext cx="3974116" cy="3444874"/>
          </a:xfrm>
          <a:prstGeom prst="rect">
            <a:avLst/>
          </a:prstGeom>
        </p:spPr>
        <p:txBody>
          <a:bodyPr lIns="0" tIns="0" rIns="0" bIns="0" rtlCol="0" anchor="t">
            <a:spAutoFit/>
          </a:bodyPr>
          <a:lstStyle/>
          <a:p>
            <a:pPr marL="0" lvl="0" indent="0" algn="ctr">
              <a:lnSpc>
                <a:spcPts val="4600"/>
              </a:lnSpc>
            </a:pPr>
            <a:r>
              <a:rPr lang="en-US" sz="2500" b="1" dirty="0">
                <a:solidFill>
                  <a:srgbClr val="000000"/>
                </a:solidFill>
                <a:latin typeface="Noto Sans Bold"/>
                <a:ea typeface="Noto Sans Bold"/>
                <a:cs typeface="Noto Sans Bold"/>
                <a:sym typeface="Noto Sans Bold"/>
              </a:rPr>
              <a:t>Who Works in </a:t>
            </a:r>
            <a:r>
              <a:rPr lang="en-US" sz="2500" b="1" u="none" strike="noStrike" dirty="0">
                <a:solidFill>
                  <a:srgbClr val="000000"/>
                </a:solidFill>
                <a:latin typeface="Noto Sans Bold"/>
                <a:ea typeface="Noto Sans Bold"/>
                <a:cs typeface="Noto Sans Bold"/>
                <a:sym typeface="Noto Sans Bold"/>
              </a:rPr>
              <a:t>Tourism?</a:t>
            </a:r>
          </a:p>
          <a:p>
            <a:pPr algn="ctr">
              <a:lnSpc>
                <a:spcPts val="4600"/>
              </a:lnSpc>
            </a:pPr>
            <a:r>
              <a:rPr lang="en-US" sz="2500" u="none" strike="noStrike" dirty="0">
                <a:solidFill>
                  <a:srgbClr val="000000"/>
                </a:solidFill>
                <a:latin typeface="Noto Sans"/>
                <a:ea typeface="Noto Sans"/>
                <a:cs typeface="Noto Sans"/>
                <a:sym typeface="Noto Sans"/>
              </a:rPr>
              <a:t>Travel Consultants</a:t>
            </a:r>
          </a:p>
          <a:p>
            <a:pPr algn="ctr">
              <a:lnSpc>
                <a:spcPts val="4600"/>
              </a:lnSpc>
            </a:pPr>
            <a:r>
              <a:rPr lang="en-US" sz="2500" u="none" strike="noStrike" dirty="0">
                <a:solidFill>
                  <a:srgbClr val="000000"/>
                </a:solidFill>
                <a:latin typeface="Noto Sans"/>
                <a:ea typeface="Noto Sans"/>
                <a:cs typeface="Noto Sans"/>
                <a:sym typeface="Noto Sans"/>
              </a:rPr>
              <a:t>Tour Operators</a:t>
            </a:r>
          </a:p>
          <a:p>
            <a:pPr algn="ctr">
              <a:lnSpc>
                <a:spcPts val="4600"/>
              </a:lnSpc>
            </a:pPr>
            <a:r>
              <a:rPr lang="en-US" sz="2500" u="none" strike="noStrike" dirty="0">
                <a:solidFill>
                  <a:srgbClr val="000000"/>
                </a:solidFill>
                <a:latin typeface="Noto Sans"/>
                <a:ea typeface="Noto Sans"/>
                <a:cs typeface="Noto Sans"/>
                <a:sym typeface="Noto Sans"/>
              </a:rPr>
              <a:t>Tour Guides</a:t>
            </a:r>
          </a:p>
          <a:p>
            <a:pPr algn="ctr">
              <a:lnSpc>
                <a:spcPts val="4600"/>
              </a:lnSpc>
            </a:pPr>
            <a:r>
              <a:rPr lang="en-US" sz="2500" u="none" strike="noStrike" dirty="0">
                <a:solidFill>
                  <a:srgbClr val="000000"/>
                </a:solidFill>
                <a:latin typeface="Noto Sans"/>
                <a:ea typeface="Noto Sans"/>
                <a:cs typeface="Noto Sans"/>
                <a:sym typeface="Noto Sans"/>
              </a:rPr>
              <a:t>Visitor Information Hosts</a:t>
            </a:r>
          </a:p>
          <a:p>
            <a:pPr marL="0" lvl="0" indent="0" algn="ctr">
              <a:lnSpc>
                <a:spcPts val="4600"/>
              </a:lnSpc>
            </a:pPr>
            <a:r>
              <a:rPr lang="en-US" sz="2500" u="none" strike="noStrike" dirty="0">
                <a:solidFill>
                  <a:srgbClr val="000000"/>
                </a:solidFill>
                <a:latin typeface="Noto Sans"/>
                <a:ea typeface="Noto Sans"/>
                <a:cs typeface="Noto Sans"/>
                <a:sym typeface="Noto Sans"/>
              </a:rPr>
              <a:t>Attraction Staff</a:t>
            </a:r>
          </a:p>
        </p:txBody>
      </p:sp>
      <p:sp>
        <p:nvSpPr>
          <p:cNvPr id="19" name="TextBox 19"/>
          <p:cNvSpPr txBox="1"/>
          <p:nvPr/>
        </p:nvSpPr>
        <p:spPr>
          <a:xfrm>
            <a:off x="4871966" y="4656954"/>
            <a:ext cx="5338549" cy="3378199"/>
          </a:xfrm>
          <a:prstGeom prst="rect">
            <a:avLst/>
          </a:prstGeom>
        </p:spPr>
        <p:txBody>
          <a:bodyPr lIns="0" tIns="0" rIns="0" bIns="0" rtlCol="0" anchor="t">
            <a:spAutoFit/>
          </a:bodyPr>
          <a:lstStyle/>
          <a:p>
            <a:pPr marL="0" lvl="0" indent="0" algn="ctr">
              <a:lnSpc>
                <a:spcPts val="3850"/>
              </a:lnSpc>
              <a:spcBef>
                <a:spcPct val="0"/>
              </a:spcBef>
            </a:pPr>
            <a:r>
              <a:rPr lang="en-US" sz="2500" b="1" u="none" strike="noStrike">
                <a:solidFill>
                  <a:srgbClr val="000000"/>
                </a:solidFill>
                <a:latin typeface="Noto Sans Bold"/>
                <a:ea typeface="Noto Sans Bold"/>
                <a:cs typeface="Noto Sans Bold"/>
                <a:sym typeface="Noto Sans Bold"/>
              </a:rPr>
              <a:t>Tourism Covers Many Industries</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Accommodation </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Food &amp; Beverage </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Conferences &amp; Events</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Transport </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Retail</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Sport, Recreation &amp; Entertainment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403591" y="1761034"/>
            <a:ext cx="1284912" cy="1695646"/>
            <a:chOff x="0" y="0"/>
            <a:chExt cx="338413" cy="446590"/>
          </a:xfrm>
        </p:grpSpPr>
        <p:sp>
          <p:nvSpPr>
            <p:cNvPr id="4" name="Freeform 4"/>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5" name="TextBox 5"/>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028700" y="0"/>
            <a:ext cx="17667759" cy="10287000"/>
            <a:chOff x="0" y="0"/>
            <a:chExt cx="4653237" cy="2709333"/>
          </a:xfrm>
        </p:grpSpPr>
        <p:sp>
          <p:nvSpPr>
            <p:cNvPr id="7" name="Freeform 7"/>
            <p:cNvSpPr/>
            <p:nvPr/>
          </p:nvSpPr>
          <p:spPr>
            <a:xfrm>
              <a:off x="0" y="0"/>
              <a:ext cx="4653237" cy="2709333"/>
            </a:xfrm>
            <a:custGeom>
              <a:avLst/>
              <a:gdLst/>
              <a:ahLst/>
              <a:cxnLst/>
              <a:rect l="l" t="t" r="r" b="b"/>
              <a:pathLst>
                <a:path w="4653237" h="2709333">
                  <a:moveTo>
                    <a:pt x="0" y="0"/>
                  </a:moveTo>
                  <a:lnTo>
                    <a:pt x="4653237" y="0"/>
                  </a:lnTo>
                  <a:lnTo>
                    <a:pt x="4653237" y="2709333"/>
                  </a:lnTo>
                  <a:lnTo>
                    <a:pt x="0" y="2709333"/>
                  </a:lnTo>
                  <a:close/>
                </a:path>
              </a:pathLst>
            </a:custGeom>
            <a:solidFill>
              <a:srgbClr val="33BA9C"/>
            </a:solidFill>
          </p:spPr>
          <p:txBody>
            <a:bodyPr/>
            <a:lstStyle/>
            <a:p>
              <a:endParaRPr lang="en-AU"/>
            </a:p>
          </p:txBody>
        </p:sp>
        <p:sp>
          <p:nvSpPr>
            <p:cNvPr id="8" name="TextBox 8"/>
            <p:cNvSpPr txBox="1"/>
            <p:nvPr/>
          </p:nvSpPr>
          <p:spPr>
            <a:xfrm>
              <a:off x="0" y="-28575"/>
              <a:ext cx="4653237" cy="2737908"/>
            </a:xfrm>
            <a:prstGeom prst="rect">
              <a:avLst/>
            </a:prstGeom>
          </p:spPr>
          <p:txBody>
            <a:bodyPr lIns="50800" tIns="50800" rIns="50800" bIns="50800" rtlCol="0" anchor="ctr"/>
            <a:lstStyle/>
            <a:p>
              <a:pPr algn="ctr">
                <a:lnSpc>
                  <a:spcPts val="4320"/>
                </a:lnSpc>
              </a:pPr>
              <a:endParaRPr/>
            </a:p>
          </p:txBody>
        </p:sp>
      </p:grpSp>
      <p:grpSp>
        <p:nvGrpSpPr>
          <p:cNvPr id="9" name="Group 9"/>
          <p:cNvGrpSpPr/>
          <p:nvPr/>
        </p:nvGrpSpPr>
        <p:grpSpPr>
          <a:xfrm>
            <a:off x="15939694" y="5175934"/>
            <a:ext cx="1284912" cy="1695646"/>
            <a:chOff x="0" y="0"/>
            <a:chExt cx="338413" cy="446590"/>
          </a:xfrm>
        </p:grpSpPr>
        <p:sp>
          <p:nvSpPr>
            <p:cNvPr id="10" name="Freeform 10"/>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11" name="TextBox 11"/>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39694" y="6871580"/>
            <a:ext cx="1284912" cy="1687470"/>
            <a:chOff x="0" y="0"/>
            <a:chExt cx="338413" cy="444437"/>
          </a:xfrm>
        </p:grpSpPr>
        <p:sp>
          <p:nvSpPr>
            <p:cNvPr id="13" name="Freeform 13"/>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14" name="TextBox 14"/>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15" name="Group 15"/>
          <p:cNvGrpSpPr/>
          <p:nvPr/>
        </p:nvGrpSpPr>
        <p:grpSpPr>
          <a:xfrm>
            <a:off x="15974388" y="8559050"/>
            <a:ext cx="1284912" cy="1694313"/>
            <a:chOff x="0" y="0"/>
            <a:chExt cx="338413" cy="446239"/>
          </a:xfrm>
        </p:grpSpPr>
        <p:sp>
          <p:nvSpPr>
            <p:cNvPr id="16" name="Freeform 16"/>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17" name="TextBox 17"/>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15974388" y="81244"/>
            <a:ext cx="1284912" cy="1703594"/>
            <a:chOff x="0" y="0"/>
            <a:chExt cx="338413" cy="448683"/>
          </a:xfrm>
        </p:grpSpPr>
        <p:sp>
          <p:nvSpPr>
            <p:cNvPr id="19" name="Freeform 19"/>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20" name="TextBox 20"/>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grpSp>
        <p:nvGrpSpPr>
          <p:cNvPr id="21" name="Group 21"/>
          <p:cNvGrpSpPr/>
          <p:nvPr/>
        </p:nvGrpSpPr>
        <p:grpSpPr>
          <a:xfrm>
            <a:off x="15974388" y="3480288"/>
            <a:ext cx="1284912" cy="1695646"/>
            <a:chOff x="0" y="0"/>
            <a:chExt cx="338413" cy="446590"/>
          </a:xfrm>
        </p:grpSpPr>
        <p:sp>
          <p:nvSpPr>
            <p:cNvPr id="22" name="Freeform 22"/>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23" name="TextBox 23"/>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4" name="Group 24"/>
          <p:cNvGrpSpPr/>
          <p:nvPr/>
        </p:nvGrpSpPr>
        <p:grpSpPr>
          <a:xfrm>
            <a:off x="16601689" y="0"/>
            <a:ext cx="2094770" cy="10287000"/>
            <a:chOff x="0" y="0"/>
            <a:chExt cx="551709" cy="2709333"/>
          </a:xfrm>
        </p:grpSpPr>
        <p:sp>
          <p:nvSpPr>
            <p:cNvPr id="25" name="Freeform 25"/>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0D6D77"/>
            </a:solidFill>
          </p:spPr>
          <p:txBody>
            <a:bodyPr/>
            <a:lstStyle/>
            <a:p>
              <a:endParaRPr lang="en-AU"/>
            </a:p>
          </p:txBody>
        </p:sp>
        <p:sp>
          <p:nvSpPr>
            <p:cNvPr id="26" name="TextBox 26"/>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27" name="Freeform 27"/>
          <p:cNvSpPr/>
          <p:nvPr/>
        </p:nvSpPr>
        <p:spPr>
          <a:xfrm>
            <a:off x="11085474" y="3874408"/>
            <a:ext cx="4317648" cy="2882030"/>
          </a:xfrm>
          <a:custGeom>
            <a:avLst/>
            <a:gdLst/>
            <a:ahLst/>
            <a:cxnLst/>
            <a:rect l="l" t="t" r="r" b="b"/>
            <a:pathLst>
              <a:path w="4317648" h="2882030">
                <a:moveTo>
                  <a:pt x="0" y="0"/>
                </a:moveTo>
                <a:lnTo>
                  <a:pt x="4317648" y="0"/>
                </a:lnTo>
                <a:lnTo>
                  <a:pt x="4317648" y="2882030"/>
                </a:lnTo>
                <a:lnTo>
                  <a:pt x="0" y="2882030"/>
                </a:lnTo>
                <a:lnTo>
                  <a:pt x="0" y="0"/>
                </a:lnTo>
                <a:close/>
              </a:path>
            </a:pathLst>
          </a:custGeom>
          <a:blipFill>
            <a:blip r:embed="rId3"/>
            <a:stretch>
              <a:fillRect/>
            </a:stretch>
          </a:blipFill>
        </p:spPr>
        <p:txBody>
          <a:bodyPr/>
          <a:lstStyle/>
          <a:p>
            <a:endParaRPr lang="en-AU"/>
          </a:p>
        </p:txBody>
      </p:sp>
      <p:sp>
        <p:nvSpPr>
          <p:cNvPr id="28" name="Freeform 28"/>
          <p:cNvSpPr/>
          <p:nvPr/>
        </p:nvSpPr>
        <p:spPr>
          <a:xfrm flipH="1">
            <a:off x="9144000" y="948941"/>
            <a:ext cx="4388201" cy="2925467"/>
          </a:xfrm>
          <a:custGeom>
            <a:avLst/>
            <a:gdLst/>
            <a:ahLst/>
            <a:cxnLst/>
            <a:rect l="l" t="t" r="r" b="b"/>
            <a:pathLst>
              <a:path w="4388201" h="2925467">
                <a:moveTo>
                  <a:pt x="4388201" y="0"/>
                </a:moveTo>
                <a:lnTo>
                  <a:pt x="0" y="0"/>
                </a:lnTo>
                <a:lnTo>
                  <a:pt x="0" y="2925467"/>
                </a:lnTo>
                <a:lnTo>
                  <a:pt x="4388201" y="2925467"/>
                </a:lnTo>
                <a:lnTo>
                  <a:pt x="4388201" y="0"/>
                </a:lnTo>
                <a:close/>
              </a:path>
            </a:pathLst>
          </a:custGeom>
          <a:blipFill>
            <a:blip r:embed="rId4"/>
            <a:stretch>
              <a:fillRect/>
            </a:stretch>
          </a:blipFill>
        </p:spPr>
        <p:txBody>
          <a:bodyPr/>
          <a:lstStyle/>
          <a:p>
            <a:endParaRPr lang="en-AU"/>
          </a:p>
        </p:txBody>
      </p:sp>
      <p:sp>
        <p:nvSpPr>
          <p:cNvPr id="29" name="Freeform 29"/>
          <p:cNvSpPr/>
          <p:nvPr/>
        </p:nvSpPr>
        <p:spPr>
          <a:xfrm>
            <a:off x="12977539" y="270903"/>
            <a:ext cx="2830814" cy="4246221"/>
          </a:xfrm>
          <a:custGeom>
            <a:avLst/>
            <a:gdLst/>
            <a:ahLst/>
            <a:cxnLst/>
            <a:rect l="l" t="t" r="r" b="b"/>
            <a:pathLst>
              <a:path w="2830814" h="4246221">
                <a:moveTo>
                  <a:pt x="0" y="0"/>
                </a:moveTo>
                <a:lnTo>
                  <a:pt x="2830814" y="0"/>
                </a:lnTo>
                <a:lnTo>
                  <a:pt x="2830814" y="4246221"/>
                </a:lnTo>
                <a:lnTo>
                  <a:pt x="0" y="4246221"/>
                </a:lnTo>
                <a:lnTo>
                  <a:pt x="0" y="0"/>
                </a:lnTo>
                <a:close/>
              </a:path>
            </a:pathLst>
          </a:custGeom>
          <a:blipFill>
            <a:blip r:embed="rId5"/>
            <a:stretch>
              <a:fillRect/>
            </a:stretch>
          </a:blipFill>
        </p:spPr>
        <p:txBody>
          <a:bodyPr/>
          <a:lstStyle/>
          <a:p>
            <a:endParaRPr lang="en-AU"/>
          </a:p>
        </p:txBody>
      </p:sp>
      <p:sp>
        <p:nvSpPr>
          <p:cNvPr id="30" name="TextBox 30"/>
          <p:cNvSpPr txBox="1"/>
          <p:nvPr/>
        </p:nvSpPr>
        <p:spPr>
          <a:xfrm rot="-5400000">
            <a:off x="9115" y="2339946"/>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sp>
        <p:nvSpPr>
          <p:cNvPr id="31" name="TextBox 31"/>
          <p:cNvSpPr txBox="1"/>
          <p:nvPr/>
        </p:nvSpPr>
        <p:spPr>
          <a:xfrm>
            <a:off x="1474503" y="6768034"/>
            <a:ext cx="6623117" cy="3248658"/>
          </a:xfrm>
          <a:prstGeom prst="rect">
            <a:avLst/>
          </a:prstGeom>
        </p:spPr>
        <p:txBody>
          <a:bodyPr lIns="0" tIns="0" rIns="0" bIns="0" rtlCol="0" anchor="t">
            <a:spAutoFit/>
          </a:bodyPr>
          <a:lstStyle/>
          <a:p>
            <a:pPr algn="l">
              <a:lnSpc>
                <a:spcPts val="6625"/>
              </a:lnSpc>
            </a:pPr>
            <a:r>
              <a:rPr lang="en-US" sz="2650" b="1">
                <a:solidFill>
                  <a:srgbClr val="0E5459"/>
                </a:solidFill>
                <a:latin typeface="Noto Sans Bold"/>
                <a:ea typeface="Noto Sans Bold"/>
                <a:cs typeface="Noto Sans Bold"/>
                <a:sym typeface="Noto Sans Bold"/>
              </a:rPr>
              <a:t>Travel &amp; Food Writer/Blogger</a:t>
            </a:r>
          </a:p>
          <a:p>
            <a:pPr algn="l">
              <a:lnSpc>
                <a:spcPts val="6625"/>
              </a:lnSpc>
            </a:pPr>
            <a:r>
              <a:rPr lang="en-US" sz="2650" b="1" u="none" strike="noStrike">
                <a:solidFill>
                  <a:srgbClr val="0E5459"/>
                </a:solidFill>
                <a:latin typeface="Noto Sans Bold"/>
                <a:ea typeface="Noto Sans Bold"/>
                <a:cs typeface="Noto Sans Bold"/>
                <a:sym typeface="Noto Sans Bold"/>
              </a:rPr>
              <a:t>Marketing &amp; Social Media Specialist </a:t>
            </a:r>
          </a:p>
          <a:p>
            <a:pPr algn="l">
              <a:lnSpc>
                <a:spcPts val="6625"/>
              </a:lnSpc>
            </a:pPr>
            <a:r>
              <a:rPr lang="en-US" sz="2650" b="1" u="none" strike="noStrike">
                <a:solidFill>
                  <a:srgbClr val="0E5459"/>
                </a:solidFill>
                <a:latin typeface="Noto Sans Bold"/>
                <a:ea typeface="Noto Sans Bold"/>
                <a:cs typeface="Noto Sans Bold"/>
                <a:sym typeface="Noto Sans Bold"/>
              </a:rPr>
              <a:t>Art/heritage walking tour guides</a:t>
            </a:r>
          </a:p>
          <a:p>
            <a:pPr algn="l">
              <a:lnSpc>
                <a:spcPts val="6625"/>
              </a:lnSpc>
            </a:pPr>
            <a:r>
              <a:rPr lang="en-US" sz="2650" b="1" u="none" strike="noStrike">
                <a:solidFill>
                  <a:srgbClr val="0E5459"/>
                </a:solidFill>
                <a:latin typeface="Noto Sans Bold"/>
                <a:ea typeface="Noto Sans Bold"/>
                <a:cs typeface="Noto Sans Bold"/>
                <a:sym typeface="Noto Sans Bold"/>
              </a:rPr>
              <a:t>Tourism Guide / Presenter </a:t>
            </a:r>
          </a:p>
        </p:txBody>
      </p:sp>
      <p:sp>
        <p:nvSpPr>
          <p:cNvPr id="32" name="TextBox 32"/>
          <p:cNvSpPr txBox="1"/>
          <p:nvPr/>
        </p:nvSpPr>
        <p:spPr>
          <a:xfrm>
            <a:off x="1685305" y="687939"/>
            <a:ext cx="8046153" cy="2792349"/>
          </a:xfrm>
          <a:prstGeom prst="rect">
            <a:avLst/>
          </a:prstGeom>
        </p:spPr>
        <p:txBody>
          <a:bodyPr lIns="0" tIns="0" rIns="0" bIns="0" rtlCol="0" anchor="t">
            <a:spAutoFit/>
          </a:bodyPr>
          <a:lstStyle/>
          <a:p>
            <a:pPr algn="l">
              <a:lnSpc>
                <a:spcPts val="7382"/>
              </a:lnSpc>
            </a:pPr>
            <a:r>
              <a:rPr lang="en-US" sz="5349" b="1" spc="160">
                <a:solidFill>
                  <a:srgbClr val="0E5459"/>
                </a:solidFill>
                <a:latin typeface="Arimo Bold"/>
                <a:ea typeface="Arimo Bold"/>
                <a:cs typeface="Arimo Bold"/>
                <a:sym typeface="Arimo Bold"/>
              </a:rPr>
              <a:t>Interested in Drama, Art, Photography or English?</a:t>
            </a:r>
          </a:p>
        </p:txBody>
      </p:sp>
      <p:sp>
        <p:nvSpPr>
          <p:cNvPr id="33" name="TextBox 33"/>
          <p:cNvSpPr txBox="1"/>
          <p:nvPr/>
        </p:nvSpPr>
        <p:spPr>
          <a:xfrm>
            <a:off x="1688503" y="4450449"/>
            <a:ext cx="6409118" cy="1152719"/>
          </a:xfrm>
          <a:prstGeom prst="rect">
            <a:avLst/>
          </a:prstGeom>
        </p:spPr>
        <p:txBody>
          <a:bodyPr lIns="0" tIns="0" rIns="0" bIns="0" rtlCol="0" anchor="t">
            <a:spAutoFit/>
          </a:bodyPr>
          <a:lstStyle/>
          <a:p>
            <a:pPr algn="l">
              <a:lnSpc>
                <a:spcPts val="4588"/>
              </a:lnSpc>
            </a:pPr>
            <a:r>
              <a:rPr lang="en-US" sz="3324" spc="99">
                <a:solidFill>
                  <a:srgbClr val="0E5459"/>
                </a:solidFill>
                <a:latin typeface="Arimo"/>
                <a:ea typeface="Arimo"/>
                <a:cs typeface="Arimo"/>
                <a:sym typeface="Arimo"/>
              </a:rPr>
              <a:t>These are the jobs they might be interested in...</a:t>
            </a:r>
          </a:p>
        </p:txBody>
      </p:sp>
      <p:sp>
        <p:nvSpPr>
          <p:cNvPr id="34" name="TextBox 34"/>
          <p:cNvSpPr txBox="1"/>
          <p:nvPr/>
        </p:nvSpPr>
        <p:spPr>
          <a:xfrm rot="-5400000">
            <a:off x="15579912" y="66348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sp>
        <p:nvSpPr>
          <p:cNvPr id="35" name="TextBox 35"/>
          <p:cNvSpPr txBox="1"/>
          <p:nvPr/>
        </p:nvSpPr>
        <p:spPr>
          <a:xfrm rot="-5400000">
            <a:off x="15579912" y="405790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Math</a:t>
            </a:r>
          </a:p>
        </p:txBody>
      </p:sp>
      <p:sp>
        <p:nvSpPr>
          <p:cNvPr id="36" name="TextBox 36"/>
          <p:cNvSpPr txBox="1"/>
          <p:nvPr/>
        </p:nvSpPr>
        <p:spPr>
          <a:xfrm rot="-5400000">
            <a:off x="15579912" y="575420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37" name="TextBox 37"/>
          <p:cNvSpPr txBox="1"/>
          <p:nvPr/>
        </p:nvSpPr>
        <p:spPr>
          <a:xfrm rot="-5400000">
            <a:off x="15579912" y="9136650"/>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Design</a:t>
            </a:r>
          </a:p>
        </p:txBody>
      </p:sp>
      <p:sp>
        <p:nvSpPr>
          <p:cNvPr id="38" name="TextBox 38"/>
          <p:cNvSpPr txBox="1"/>
          <p:nvPr/>
        </p:nvSpPr>
        <p:spPr>
          <a:xfrm rot="-5400000">
            <a:off x="15579912" y="744575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sp>
        <p:nvSpPr>
          <p:cNvPr id="39" name="TextBox 39"/>
          <p:cNvSpPr txBox="1"/>
          <p:nvPr/>
        </p:nvSpPr>
        <p:spPr>
          <a:xfrm>
            <a:off x="7981928" y="6649259"/>
            <a:ext cx="7826425" cy="3248658"/>
          </a:xfrm>
          <a:prstGeom prst="rect">
            <a:avLst/>
          </a:prstGeom>
        </p:spPr>
        <p:txBody>
          <a:bodyPr lIns="0" tIns="0" rIns="0" bIns="0" rtlCol="0" anchor="t">
            <a:spAutoFit/>
          </a:bodyPr>
          <a:lstStyle/>
          <a:p>
            <a:pPr algn="l">
              <a:lnSpc>
                <a:spcPts val="6625"/>
              </a:lnSpc>
            </a:pPr>
            <a:r>
              <a:rPr lang="en-US" sz="2650" b="1" u="none" strike="noStrike">
                <a:solidFill>
                  <a:srgbClr val="0E5459"/>
                </a:solidFill>
                <a:latin typeface="Noto Sans Bold"/>
                <a:ea typeface="Noto Sans Bold"/>
                <a:cs typeface="Noto Sans Bold"/>
                <a:sym typeface="Noto Sans Bold"/>
              </a:rPr>
              <a:t>Food &amp; Travel Photographer / Content Creator </a:t>
            </a:r>
          </a:p>
          <a:p>
            <a:pPr algn="l">
              <a:lnSpc>
                <a:spcPts val="6625"/>
              </a:lnSpc>
            </a:pPr>
            <a:r>
              <a:rPr lang="en-US" sz="2650" b="1" u="none" strike="noStrike">
                <a:solidFill>
                  <a:srgbClr val="0E5459"/>
                </a:solidFill>
                <a:latin typeface="Noto Sans Bold"/>
                <a:ea typeface="Noto Sans Bold"/>
                <a:cs typeface="Noto Sans Bold"/>
                <a:sym typeface="Noto Sans Bold"/>
              </a:rPr>
              <a:t>Performer</a:t>
            </a:r>
          </a:p>
          <a:p>
            <a:pPr algn="l">
              <a:lnSpc>
                <a:spcPts val="6625"/>
              </a:lnSpc>
            </a:pPr>
            <a:r>
              <a:rPr lang="en-US" sz="2650" b="1" u="none" strike="noStrike">
                <a:solidFill>
                  <a:srgbClr val="0E5459"/>
                </a:solidFill>
                <a:latin typeface="Noto Sans Bold"/>
                <a:ea typeface="Noto Sans Bold"/>
                <a:cs typeface="Noto Sans Bold"/>
                <a:sym typeface="Noto Sans Bold"/>
              </a:rPr>
              <a:t>Gallery and museum managers</a:t>
            </a:r>
          </a:p>
          <a:p>
            <a:pPr algn="l">
              <a:lnSpc>
                <a:spcPts val="6625"/>
              </a:lnSpc>
            </a:pPr>
            <a:r>
              <a:rPr lang="en-US" sz="2650" b="1" u="none" strike="noStrike">
                <a:solidFill>
                  <a:srgbClr val="0E5459"/>
                </a:solidFill>
                <a:latin typeface="Noto Sans Bold"/>
                <a:ea typeface="Noto Sans Bold"/>
                <a:cs typeface="Noto Sans Bold"/>
                <a:sym typeface="Noto Sans Bold"/>
              </a:rPr>
              <a:t>Interior Designer for Hotels &amp; Restaurants</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403591" y="3456484"/>
            <a:ext cx="1284912" cy="1695646"/>
            <a:chOff x="0" y="0"/>
            <a:chExt cx="338413" cy="446590"/>
          </a:xfrm>
        </p:grpSpPr>
        <p:sp>
          <p:nvSpPr>
            <p:cNvPr id="4" name="Freeform 4"/>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5" name="TextBox 5"/>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181100" y="-298400"/>
            <a:ext cx="17667759" cy="10615662"/>
            <a:chOff x="0" y="0"/>
            <a:chExt cx="4653237" cy="2795895"/>
          </a:xfrm>
        </p:grpSpPr>
        <p:sp>
          <p:nvSpPr>
            <p:cNvPr id="7" name="Freeform 7"/>
            <p:cNvSpPr/>
            <p:nvPr/>
          </p:nvSpPr>
          <p:spPr>
            <a:xfrm>
              <a:off x="0" y="0"/>
              <a:ext cx="4653237" cy="2795895"/>
            </a:xfrm>
            <a:custGeom>
              <a:avLst/>
              <a:gdLst/>
              <a:ahLst/>
              <a:cxnLst/>
              <a:rect l="l" t="t" r="r" b="b"/>
              <a:pathLst>
                <a:path w="4653237" h="2795895">
                  <a:moveTo>
                    <a:pt x="12269" y="0"/>
                  </a:moveTo>
                  <a:lnTo>
                    <a:pt x="4640967" y="0"/>
                  </a:lnTo>
                  <a:cubicBezTo>
                    <a:pt x="4644222" y="0"/>
                    <a:pt x="4647342" y="1293"/>
                    <a:pt x="4649643" y="3594"/>
                  </a:cubicBezTo>
                  <a:cubicBezTo>
                    <a:pt x="4651944" y="5895"/>
                    <a:pt x="4653237" y="9015"/>
                    <a:pt x="4653237" y="12269"/>
                  </a:cubicBezTo>
                  <a:lnTo>
                    <a:pt x="4653237" y="2783625"/>
                  </a:lnTo>
                  <a:cubicBezTo>
                    <a:pt x="4653237" y="2786879"/>
                    <a:pt x="4651944" y="2790000"/>
                    <a:pt x="4649643" y="2792301"/>
                  </a:cubicBezTo>
                  <a:cubicBezTo>
                    <a:pt x="4647342" y="2794602"/>
                    <a:pt x="4644222" y="2795895"/>
                    <a:pt x="4640967" y="2795895"/>
                  </a:cubicBezTo>
                  <a:lnTo>
                    <a:pt x="12269" y="2795895"/>
                  </a:lnTo>
                  <a:cubicBezTo>
                    <a:pt x="9015" y="2795895"/>
                    <a:pt x="5895" y="2794602"/>
                    <a:pt x="3594" y="2792301"/>
                  </a:cubicBezTo>
                  <a:cubicBezTo>
                    <a:pt x="1293" y="2790000"/>
                    <a:pt x="0" y="2786879"/>
                    <a:pt x="0" y="2783625"/>
                  </a:cubicBezTo>
                  <a:lnTo>
                    <a:pt x="0" y="12269"/>
                  </a:lnTo>
                  <a:cubicBezTo>
                    <a:pt x="0" y="9015"/>
                    <a:pt x="1293" y="5895"/>
                    <a:pt x="3594" y="3594"/>
                  </a:cubicBezTo>
                  <a:cubicBezTo>
                    <a:pt x="5895" y="1293"/>
                    <a:pt x="9015" y="0"/>
                    <a:pt x="12269" y="0"/>
                  </a:cubicBezTo>
                  <a:close/>
                </a:path>
              </a:pathLst>
            </a:custGeom>
            <a:solidFill>
              <a:srgbClr val="0D6D77"/>
            </a:solidFill>
          </p:spPr>
          <p:txBody>
            <a:bodyPr/>
            <a:lstStyle/>
            <a:p>
              <a:endParaRPr lang="en-AU"/>
            </a:p>
          </p:txBody>
        </p:sp>
        <p:sp>
          <p:nvSpPr>
            <p:cNvPr id="8" name="TextBox 8"/>
            <p:cNvSpPr txBox="1"/>
            <p:nvPr/>
          </p:nvSpPr>
          <p:spPr>
            <a:xfrm>
              <a:off x="0" y="-28575"/>
              <a:ext cx="4653237" cy="2824470"/>
            </a:xfrm>
            <a:prstGeom prst="rect">
              <a:avLst/>
            </a:prstGeom>
          </p:spPr>
          <p:txBody>
            <a:bodyPr lIns="50800" tIns="50800" rIns="50800" bIns="50800" rtlCol="0" anchor="ctr"/>
            <a:lstStyle/>
            <a:p>
              <a:pPr marL="0" lvl="0" indent="0" algn="ctr">
                <a:lnSpc>
                  <a:spcPts val="4320"/>
                </a:lnSpc>
                <a:spcBef>
                  <a:spcPct val="0"/>
                </a:spcBef>
              </a:pPr>
              <a:endParaRPr/>
            </a:p>
          </p:txBody>
        </p:sp>
      </p:grpSp>
      <p:grpSp>
        <p:nvGrpSpPr>
          <p:cNvPr id="9" name="Group 9"/>
          <p:cNvGrpSpPr/>
          <p:nvPr/>
        </p:nvGrpSpPr>
        <p:grpSpPr>
          <a:xfrm>
            <a:off x="15939694" y="5175934"/>
            <a:ext cx="1284912" cy="1695646"/>
            <a:chOff x="0" y="0"/>
            <a:chExt cx="338413" cy="446590"/>
          </a:xfrm>
        </p:grpSpPr>
        <p:sp>
          <p:nvSpPr>
            <p:cNvPr id="10" name="Freeform 10"/>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11" name="TextBox 11"/>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39694" y="6871580"/>
            <a:ext cx="1284912" cy="1687470"/>
            <a:chOff x="0" y="0"/>
            <a:chExt cx="338413" cy="444437"/>
          </a:xfrm>
        </p:grpSpPr>
        <p:sp>
          <p:nvSpPr>
            <p:cNvPr id="13" name="Freeform 13"/>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14" name="TextBox 14"/>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15" name="Group 15"/>
          <p:cNvGrpSpPr/>
          <p:nvPr/>
        </p:nvGrpSpPr>
        <p:grpSpPr>
          <a:xfrm>
            <a:off x="15974388" y="8559050"/>
            <a:ext cx="1284912" cy="1694313"/>
            <a:chOff x="0" y="0"/>
            <a:chExt cx="338413" cy="446239"/>
          </a:xfrm>
        </p:grpSpPr>
        <p:sp>
          <p:nvSpPr>
            <p:cNvPr id="16" name="Freeform 16"/>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17" name="TextBox 17"/>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15974388" y="81244"/>
            <a:ext cx="1284912" cy="1703594"/>
            <a:chOff x="0" y="0"/>
            <a:chExt cx="338413" cy="448683"/>
          </a:xfrm>
        </p:grpSpPr>
        <p:sp>
          <p:nvSpPr>
            <p:cNvPr id="19" name="Freeform 19"/>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20" name="TextBox 20"/>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grpSp>
        <p:nvGrpSpPr>
          <p:cNvPr id="21" name="Group 21"/>
          <p:cNvGrpSpPr/>
          <p:nvPr/>
        </p:nvGrpSpPr>
        <p:grpSpPr>
          <a:xfrm>
            <a:off x="15974388" y="1784838"/>
            <a:ext cx="1284912" cy="1695646"/>
            <a:chOff x="0" y="0"/>
            <a:chExt cx="338413" cy="446590"/>
          </a:xfrm>
        </p:grpSpPr>
        <p:sp>
          <p:nvSpPr>
            <p:cNvPr id="22" name="Freeform 22"/>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23" name="TextBox 23"/>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4" name="Group 24"/>
          <p:cNvGrpSpPr/>
          <p:nvPr/>
        </p:nvGrpSpPr>
        <p:grpSpPr>
          <a:xfrm>
            <a:off x="16601688" y="-298400"/>
            <a:ext cx="2281865" cy="10585400"/>
            <a:chOff x="0" y="0"/>
            <a:chExt cx="551709" cy="2709333"/>
          </a:xfrm>
        </p:grpSpPr>
        <p:sp>
          <p:nvSpPr>
            <p:cNvPr id="25" name="Freeform 25"/>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ACDFD6"/>
            </a:solidFill>
          </p:spPr>
          <p:txBody>
            <a:bodyPr/>
            <a:lstStyle/>
            <a:p>
              <a:endParaRPr lang="en-AU"/>
            </a:p>
          </p:txBody>
        </p:sp>
        <p:sp>
          <p:nvSpPr>
            <p:cNvPr id="26" name="TextBox 26"/>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27" name="Freeform 27"/>
          <p:cNvSpPr/>
          <p:nvPr/>
        </p:nvSpPr>
        <p:spPr>
          <a:xfrm>
            <a:off x="11332696" y="3357959"/>
            <a:ext cx="4407844" cy="3276724"/>
          </a:xfrm>
          <a:custGeom>
            <a:avLst/>
            <a:gdLst/>
            <a:ahLst/>
            <a:cxnLst/>
            <a:rect l="l" t="t" r="r" b="b"/>
            <a:pathLst>
              <a:path w="4407844" h="3276724">
                <a:moveTo>
                  <a:pt x="0" y="0"/>
                </a:moveTo>
                <a:lnTo>
                  <a:pt x="4407845" y="0"/>
                </a:lnTo>
                <a:lnTo>
                  <a:pt x="4407845" y="3276724"/>
                </a:lnTo>
                <a:lnTo>
                  <a:pt x="0" y="3276724"/>
                </a:lnTo>
                <a:lnTo>
                  <a:pt x="0" y="0"/>
                </a:lnTo>
                <a:close/>
              </a:path>
            </a:pathLst>
          </a:custGeom>
          <a:blipFill>
            <a:blip r:embed="rId3"/>
            <a:stretch>
              <a:fillRect t="-82384" b="-86655"/>
            </a:stretch>
          </a:blipFill>
        </p:spPr>
        <p:txBody>
          <a:bodyPr/>
          <a:lstStyle/>
          <a:p>
            <a:endParaRPr lang="en-AU"/>
          </a:p>
        </p:txBody>
      </p:sp>
      <p:sp>
        <p:nvSpPr>
          <p:cNvPr id="28" name="Freeform 28"/>
          <p:cNvSpPr/>
          <p:nvPr/>
        </p:nvSpPr>
        <p:spPr>
          <a:xfrm>
            <a:off x="11332696" y="568162"/>
            <a:ext cx="4515517" cy="3002819"/>
          </a:xfrm>
          <a:custGeom>
            <a:avLst/>
            <a:gdLst/>
            <a:ahLst/>
            <a:cxnLst/>
            <a:rect l="l" t="t" r="r" b="b"/>
            <a:pathLst>
              <a:path w="4515517" h="3002819">
                <a:moveTo>
                  <a:pt x="0" y="0"/>
                </a:moveTo>
                <a:lnTo>
                  <a:pt x="4515517" y="0"/>
                </a:lnTo>
                <a:lnTo>
                  <a:pt x="4515517" y="3002818"/>
                </a:lnTo>
                <a:lnTo>
                  <a:pt x="0" y="3002818"/>
                </a:lnTo>
                <a:lnTo>
                  <a:pt x="0" y="0"/>
                </a:lnTo>
                <a:close/>
              </a:path>
            </a:pathLst>
          </a:custGeom>
          <a:blipFill>
            <a:blip r:embed="rId4"/>
            <a:stretch>
              <a:fillRect/>
            </a:stretch>
          </a:blipFill>
        </p:spPr>
        <p:txBody>
          <a:bodyPr/>
          <a:lstStyle/>
          <a:p>
            <a:endParaRPr lang="en-AU"/>
          </a:p>
        </p:txBody>
      </p:sp>
      <p:sp>
        <p:nvSpPr>
          <p:cNvPr id="29" name="Freeform 29"/>
          <p:cNvSpPr/>
          <p:nvPr/>
        </p:nvSpPr>
        <p:spPr>
          <a:xfrm>
            <a:off x="8308422" y="1610814"/>
            <a:ext cx="3322636" cy="4412943"/>
          </a:xfrm>
          <a:custGeom>
            <a:avLst/>
            <a:gdLst/>
            <a:ahLst/>
            <a:cxnLst/>
            <a:rect l="l" t="t" r="r" b="b"/>
            <a:pathLst>
              <a:path w="3322636" h="4412943">
                <a:moveTo>
                  <a:pt x="0" y="0"/>
                </a:moveTo>
                <a:lnTo>
                  <a:pt x="3322636" y="0"/>
                </a:lnTo>
                <a:lnTo>
                  <a:pt x="3322636" y="4412943"/>
                </a:lnTo>
                <a:lnTo>
                  <a:pt x="0" y="4412943"/>
                </a:lnTo>
                <a:lnTo>
                  <a:pt x="0" y="0"/>
                </a:lnTo>
                <a:close/>
              </a:path>
            </a:pathLst>
          </a:custGeom>
          <a:blipFill>
            <a:blip r:embed="rId5"/>
            <a:stretch>
              <a:fillRect/>
            </a:stretch>
          </a:blipFill>
        </p:spPr>
        <p:txBody>
          <a:bodyPr/>
          <a:lstStyle/>
          <a:p>
            <a:endParaRPr lang="en-AU"/>
          </a:p>
        </p:txBody>
      </p:sp>
      <p:sp>
        <p:nvSpPr>
          <p:cNvPr id="30" name="TextBox 30"/>
          <p:cNvSpPr txBox="1"/>
          <p:nvPr/>
        </p:nvSpPr>
        <p:spPr>
          <a:xfrm rot="-5400000">
            <a:off x="9115" y="403410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Math</a:t>
            </a:r>
          </a:p>
        </p:txBody>
      </p:sp>
      <p:sp>
        <p:nvSpPr>
          <p:cNvPr id="31" name="TextBox 31"/>
          <p:cNvSpPr txBox="1"/>
          <p:nvPr/>
        </p:nvSpPr>
        <p:spPr>
          <a:xfrm>
            <a:off x="1688503" y="447343"/>
            <a:ext cx="9117485" cy="2792268"/>
          </a:xfrm>
          <a:prstGeom prst="rect">
            <a:avLst/>
          </a:prstGeom>
        </p:spPr>
        <p:txBody>
          <a:bodyPr lIns="0" tIns="0" rIns="0" bIns="0" rtlCol="0" anchor="t">
            <a:spAutoFit/>
          </a:bodyPr>
          <a:lstStyle/>
          <a:p>
            <a:pPr algn="l">
              <a:lnSpc>
                <a:spcPts val="7387"/>
              </a:lnSpc>
            </a:pPr>
            <a:r>
              <a:rPr lang="en-US" sz="5353" b="1" spc="160">
                <a:solidFill>
                  <a:srgbClr val="E3F4F1"/>
                </a:solidFill>
                <a:latin typeface="Arimo Bold"/>
                <a:ea typeface="Arimo Bold"/>
                <a:cs typeface="Arimo Bold"/>
                <a:sym typeface="Arimo Bold"/>
              </a:rPr>
              <a:t>Interested in Mathematics, Business or </a:t>
            </a:r>
          </a:p>
          <a:p>
            <a:pPr algn="l">
              <a:lnSpc>
                <a:spcPts val="7387"/>
              </a:lnSpc>
            </a:pPr>
            <a:r>
              <a:rPr lang="en-US" sz="5353" b="1" spc="160">
                <a:solidFill>
                  <a:srgbClr val="E3F4F1"/>
                </a:solidFill>
                <a:latin typeface="Arimo Bold"/>
                <a:ea typeface="Arimo Bold"/>
                <a:cs typeface="Arimo Bold"/>
                <a:sym typeface="Arimo Bold"/>
              </a:rPr>
              <a:t>Economics? </a:t>
            </a:r>
          </a:p>
        </p:txBody>
      </p:sp>
      <p:sp>
        <p:nvSpPr>
          <p:cNvPr id="32" name="TextBox 32"/>
          <p:cNvSpPr txBox="1"/>
          <p:nvPr/>
        </p:nvSpPr>
        <p:spPr>
          <a:xfrm>
            <a:off x="1688503" y="4138357"/>
            <a:ext cx="6409118" cy="1152719"/>
          </a:xfrm>
          <a:prstGeom prst="rect">
            <a:avLst/>
          </a:prstGeom>
        </p:spPr>
        <p:txBody>
          <a:bodyPr lIns="0" tIns="0" rIns="0" bIns="0" rtlCol="0" anchor="t">
            <a:spAutoFit/>
          </a:bodyPr>
          <a:lstStyle/>
          <a:p>
            <a:pPr algn="l">
              <a:lnSpc>
                <a:spcPts val="4588"/>
              </a:lnSpc>
            </a:pPr>
            <a:r>
              <a:rPr lang="en-US" sz="3324" spc="99">
                <a:solidFill>
                  <a:srgbClr val="E3F4F1"/>
                </a:solidFill>
                <a:latin typeface="Arimo"/>
                <a:ea typeface="Arimo"/>
                <a:cs typeface="Arimo"/>
                <a:sym typeface="Arimo"/>
              </a:rPr>
              <a:t>These are the jobs they might be interested in...</a:t>
            </a:r>
          </a:p>
        </p:txBody>
      </p:sp>
      <p:sp>
        <p:nvSpPr>
          <p:cNvPr id="33" name="TextBox 33"/>
          <p:cNvSpPr txBox="1"/>
          <p:nvPr/>
        </p:nvSpPr>
        <p:spPr>
          <a:xfrm>
            <a:off x="1688503" y="6547730"/>
            <a:ext cx="6171488" cy="3205579"/>
          </a:xfrm>
          <a:prstGeom prst="rect">
            <a:avLst/>
          </a:prstGeom>
        </p:spPr>
        <p:txBody>
          <a:bodyPr lIns="0" tIns="0" rIns="0" bIns="0" rtlCol="0" anchor="t">
            <a:spAutoFit/>
          </a:bodyPr>
          <a:lstStyle/>
          <a:p>
            <a:pPr algn="l">
              <a:lnSpc>
                <a:spcPts val="6556"/>
              </a:lnSpc>
            </a:pPr>
            <a:r>
              <a:rPr lang="en-US" sz="2622" b="1" u="none" strike="noStrike">
                <a:solidFill>
                  <a:srgbClr val="E3F4F1"/>
                </a:solidFill>
                <a:latin typeface="Noto Sans Bold"/>
                <a:ea typeface="Noto Sans Bold"/>
                <a:cs typeface="Noto Sans Bold"/>
                <a:sym typeface="Noto Sans Bold"/>
              </a:rPr>
              <a:t>Hotel or Restaurant Manager </a:t>
            </a:r>
          </a:p>
          <a:p>
            <a:pPr algn="l">
              <a:lnSpc>
                <a:spcPts val="6556"/>
              </a:lnSpc>
            </a:pPr>
            <a:r>
              <a:rPr lang="en-US" sz="2622" b="1" u="none" strike="noStrike">
                <a:solidFill>
                  <a:srgbClr val="E3F4F1"/>
                </a:solidFill>
                <a:latin typeface="Noto Sans Bold"/>
                <a:ea typeface="Noto Sans Bold"/>
                <a:cs typeface="Noto Sans Bold"/>
                <a:sym typeface="Noto Sans Bold"/>
              </a:rPr>
              <a:t>Event Planner / Coordinator </a:t>
            </a:r>
          </a:p>
          <a:p>
            <a:pPr algn="l">
              <a:lnSpc>
                <a:spcPts val="6556"/>
              </a:lnSpc>
            </a:pPr>
            <a:r>
              <a:rPr lang="en-US" sz="2622" b="1" u="none" strike="noStrike">
                <a:solidFill>
                  <a:srgbClr val="E3F4F1"/>
                </a:solidFill>
                <a:latin typeface="Noto Sans Bold"/>
                <a:ea typeface="Noto Sans Bold"/>
                <a:cs typeface="Noto Sans Bold"/>
                <a:sym typeface="Noto Sans Bold"/>
              </a:rPr>
              <a:t>Travel Consultant / Tour Operator </a:t>
            </a:r>
          </a:p>
          <a:p>
            <a:pPr algn="l">
              <a:lnSpc>
                <a:spcPts val="6556"/>
              </a:lnSpc>
            </a:pPr>
            <a:r>
              <a:rPr lang="en-US" sz="2622" b="1" u="none" strike="noStrike">
                <a:solidFill>
                  <a:srgbClr val="E3F4F1"/>
                </a:solidFill>
                <a:latin typeface="Noto Sans Bold"/>
                <a:ea typeface="Noto Sans Bold"/>
                <a:cs typeface="Noto Sans Bold"/>
                <a:sym typeface="Noto Sans Bold"/>
              </a:rPr>
              <a:t>Revenue / Financial Analyst </a:t>
            </a:r>
          </a:p>
        </p:txBody>
      </p:sp>
      <p:sp>
        <p:nvSpPr>
          <p:cNvPr id="34" name="TextBox 34"/>
          <p:cNvSpPr txBox="1"/>
          <p:nvPr/>
        </p:nvSpPr>
        <p:spPr>
          <a:xfrm rot="-5400000">
            <a:off x="15579912" y="66348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sp>
        <p:nvSpPr>
          <p:cNvPr id="35" name="TextBox 35"/>
          <p:cNvSpPr txBox="1"/>
          <p:nvPr/>
        </p:nvSpPr>
        <p:spPr>
          <a:xfrm rot="-5400000">
            <a:off x="15579912" y="23637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sp>
        <p:nvSpPr>
          <p:cNvPr id="36" name="TextBox 36"/>
          <p:cNvSpPr txBox="1"/>
          <p:nvPr/>
        </p:nvSpPr>
        <p:spPr>
          <a:xfrm rot="-5400000">
            <a:off x="15579912" y="575420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37" name="TextBox 37"/>
          <p:cNvSpPr txBox="1"/>
          <p:nvPr/>
        </p:nvSpPr>
        <p:spPr>
          <a:xfrm rot="-5400000">
            <a:off x="15579912" y="9136650"/>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Design</a:t>
            </a:r>
          </a:p>
        </p:txBody>
      </p:sp>
      <p:sp>
        <p:nvSpPr>
          <p:cNvPr id="38" name="TextBox 38"/>
          <p:cNvSpPr txBox="1"/>
          <p:nvPr/>
        </p:nvSpPr>
        <p:spPr>
          <a:xfrm rot="-5400000">
            <a:off x="15579912" y="744575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sp>
        <p:nvSpPr>
          <p:cNvPr id="39" name="TextBox 39"/>
          <p:cNvSpPr txBox="1"/>
          <p:nvPr/>
        </p:nvSpPr>
        <p:spPr>
          <a:xfrm>
            <a:off x="7859991" y="6547730"/>
            <a:ext cx="5468803" cy="3205579"/>
          </a:xfrm>
          <a:prstGeom prst="rect">
            <a:avLst/>
          </a:prstGeom>
        </p:spPr>
        <p:txBody>
          <a:bodyPr lIns="0" tIns="0" rIns="0" bIns="0" rtlCol="0" anchor="t">
            <a:spAutoFit/>
          </a:bodyPr>
          <a:lstStyle/>
          <a:p>
            <a:pPr algn="l">
              <a:lnSpc>
                <a:spcPts val="6556"/>
              </a:lnSpc>
            </a:pPr>
            <a:r>
              <a:rPr lang="en-US" sz="2622" b="1" u="none" strike="noStrike">
                <a:solidFill>
                  <a:srgbClr val="E3F4F1"/>
                </a:solidFill>
                <a:latin typeface="Noto Sans Bold"/>
                <a:ea typeface="Noto Sans Bold"/>
                <a:cs typeface="Noto Sans Bold"/>
                <a:sym typeface="Noto Sans Bold"/>
              </a:rPr>
              <a:t>Financial / Accounts Manager </a:t>
            </a:r>
          </a:p>
          <a:p>
            <a:pPr algn="l">
              <a:lnSpc>
                <a:spcPts val="6556"/>
              </a:lnSpc>
            </a:pPr>
            <a:r>
              <a:rPr lang="en-US" sz="2622" b="1" u="none" strike="noStrike">
                <a:solidFill>
                  <a:srgbClr val="E3F4F1"/>
                </a:solidFill>
                <a:latin typeface="Noto Sans Bold"/>
                <a:ea typeface="Noto Sans Bold"/>
                <a:cs typeface="Noto Sans Bold"/>
                <a:sym typeface="Noto Sans Bold"/>
              </a:rPr>
              <a:t>Human Resources Manager </a:t>
            </a:r>
          </a:p>
          <a:p>
            <a:pPr algn="l">
              <a:lnSpc>
                <a:spcPts val="6556"/>
              </a:lnSpc>
            </a:pPr>
            <a:r>
              <a:rPr lang="en-US" sz="2622" b="1" u="none" strike="noStrike">
                <a:solidFill>
                  <a:srgbClr val="E3F4F1"/>
                </a:solidFill>
                <a:latin typeface="Noto Sans Bold"/>
                <a:ea typeface="Noto Sans Bold"/>
                <a:cs typeface="Noto Sans Bold"/>
                <a:sym typeface="Noto Sans Bold"/>
              </a:rPr>
              <a:t>Marketing &amp; Sales Specialist </a:t>
            </a:r>
          </a:p>
          <a:p>
            <a:pPr algn="l">
              <a:lnSpc>
                <a:spcPts val="6556"/>
              </a:lnSpc>
            </a:pPr>
            <a:r>
              <a:rPr lang="en-US" sz="2622" b="1" u="none" strike="noStrike">
                <a:solidFill>
                  <a:srgbClr val="E3F4F1"/>
                </a:solidFill>
                <a:latin typeface="Noto Sans Bold"/>
                <a:ea typeface="Noto Sans Bold"/>
                <a:cs typeface="Noto Sans Bold"/>
                <a:sym typeface="Noto Sans Bold"/>
              </a:rPr>
              <a:t>Hospitality Entrepreneur</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15155" y="0"/>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368897" y="5152130"/>
            <a:ext cx="1284912" cy="1695646"/>
            <a:chOff x="0" y="0"/>
            <a:chExt cx="338413" cy="446590"/>
          </a:xfrm>
        </p:grpSpPr>
        <p:sp>
          <p:nvSpPr>
            <p:cNvPr id="4" name="Freeform 4"/>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5" name="TextBox 5"/>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028700" y="-33636"/>
            <a:ext cx="17667759" cy="10287000"/>
            <a:chOff x="0" y="0"/>
            <a:chExt cx="4653237" cy="2709333"/>
          </a:xfrm>
        </p:grpSpPr>
        <p:sp>
          <p:nvSpPr>
            <p:cNvPr id="7" name="Freeform 7"/>
            <p:cNvSpPr/>
            <p:nvPr/>
          </p:nvSpPr>
          <p:spPr>
            <a:xfrm>
              <a:off x="0" y="0"/>
              <a:ext cx="4653237" cy="2709333"/>
            </a:xfrm>
            <a:custGeom>
              <a:avLst/>
              <a:gdLst/>
              <a:ahLst/>
              <a:cxnLst/>
              <a:rect l="l" t="t" r="r" b="b"/>
              <a:pathLst>
                <a:path w="4653237" h="2709333">
                  <a:moveTo>
                    <a:pt x="0" y="0"/>
                  </a:moveTo>
                  <a:lnTo>
                    <a:pt x="4653237" y="0"/>
                  </a:lnTo>
                  <a:lnTo>
                    <a:pt x="4653237" y="2709333"/>
                  </a:lnTo>
                  <a:lnTo>
                    <a:pt x="0" y="2709333"/>
                  </a:lnTo>
                  <a:close/>
                </a:path>
              </a:pathLst>
            </a:custGeom>
            <a:solidFill>
              <a:srgbClr val="ACDFD6"/>
            </a:solidFill>
          </p:spPr>
          <p:txBody>
            <a:bodyPr/>
            <a:lstStyle/>
            <a:p>
              <a:endParaRPr lang="en-AU"/>
            </a:p>
          </p:txBody>
        </p:sp>
        <p:sp>
          <p:nvSpPr>
            <p:cNvPr id="8" name="TextBox 8"/>
            <p:cNvSpPr txBox="1"/>
            <p:nvPr/>
          </p:nvSpPr>
          <p:spPr>
            <a:xfrm>
              <a:off x="0" y="-28575"/>
              <a:ext cx="4653237" cy="2737908"/>
            </a:xfrm>
            <a:prstGeom prst="rect">
              <a:avLst/>
            </a:prstGeom>
          </p:spPr>
          <p:txBody>
            <a:bodyPr lIns="50800" tIns="50800" rIns="50800" bIns="50800" rtlCol="0" anchor="ctr"/>
            <a:lstStyle/>
            <a:p>
              <a:pPr marL="0" lvl="0" indent="0" algn="ctr">
                <a:lnSpc>
                  <a:spcPts val="4320"/>
                </a:lnSpc>
                <a:spcBef>
                  <a:spcPct val="0"/>
                </a:spcBef>
              </a:pPr>
              <a:endParaRPr/>
            </a:p>
          </p:txBody>
        </p:sp>
      </p:grpSp>
      <p:grpSp>
        <p:nvGrpSpPr>
          <p:cNvPr id="9" name="Group 9"/>
          <p:cNvGrpSpPr/>
          <p:nvPr/>
        </p:nvGrpSpPr>
        <p:grpSpPr>
          <a:xfrm>
            <a:off x="15939694" y="6871580"/>
            <a:ext cx="1284912" cy="1687470"/>
            <a:chOff x="0" y="0"/>
            <a:chExt cx="338413" cy="444437"/>
          </a:xfrm>
        </p:grpSpPr>
        <p:sp>
          <p:nvSpPr>
            <p:cNvPr id="10" name="Freeform 10"/>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11" name="TextBox 11"/>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74388" y="8559050"/>
            <a:ext cx="1284912" cy="1694313"/>
            <a:chOff x="0" y="0"/>
            <a:chExt cx="338413" cy="446239"/>
          </a:xfrm>
        </p:grpSpPr>
        <p:sp>
          <p:nvSpPr>
            <p:cNvPr id="13" name="Freeform 13"/>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14" name="TextBox 14"/>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15" name="Group 15"/>
          <p:cNvGrpSpPr/>
          <p:nvPr/>
        </p:nvGrpSpPr>
        <p:grpSpPr>
          <a:xfrm>
            <a:off x="15974388" y="81244"/>
            <a:ext cx="1284912" cy="1703594"/>
            <a:chOff x="0" y="0"/>
            <a:chExt cx="338413" cy="448683"/>
          </a:xfrm>
        </p:grpSpPr>
        <p:sp>
          <p:nvSpPr>
            <p:cNvPr id="16" name="Freeform 16"/>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17" name="TextBox 17"/>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15974388" y="1784838"/>
            <a:ext cx="1284912" cy="1695646"/>
            <a:chOff x="0" y="0"/>
            <a:chExt cx="338413" cy="446590"/>
          </a:xfrm>
        </p:grpSpPr>
        <p:sp>
          <p:nvSpPr>
            <p:cNvPr id="19" name="Freeform 19"/>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20" name="TextBox 20"/>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1" name="Group 21"/>
          <p:cNvGrpSpPr/>
          <p:nvPr/>
        </p:nvGrpSpPr>
        <p:grpSpPr>
          <a:xfrm>
            <a:off x="15974388" y="3480288"/>
            <a:ext cx="1284912" cy="1695646"/>
            <a:chOff x="0" y="0"/>
            <a:chExt cx="338413" cy="446590"/>
          </a:xfrm>
        </p:grpSpPr>
        <p:sp>
          <p:nvSpPr>
            <p:cNvPr id="22" name="Freeform 22"/>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23" name="TextBox 23"/>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4" name="Group 24"/>
          <p:cNvGrpSpPr/>
          <p:nvPr/>
        </p:nvGrpSpPr>
        <p:grpSpPr>
          <a:xfrm>
            <a:off x="16601689" y="0"/>
            <a:ext cx="2094770" cy="10287000"/>
            <a:chOff x="0" y="0"/>
            <a:chExt cx="551709" cy="2709333"/>
          </a:xfrm>
        </p:grpSpPr>
        <p:sp>
          <p:nvSpPr>
            <p:cNvPr id="25" name="Freeform 25"/>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43AB9A"/>
            </a:solidFill>
          </p:spPr>
          <p:txBody>
            <a:bodyPr/>
            <a:lstStyle/>
            <a:p>
              <a:endParaRPr lang="en-AU"/>
            </a:p>
          </p:txBody>
        </p:sp>
        <p:sp>
          <p:nvSpPr>
            <p:cNvPr id="26" name="TextBox 26"/>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27" name="Freeform 27"/>
          <p:cNvSpPr/>
          <p:nvPr/>
        </p:nvSpPr>
        <p:spPr>
          <a:xfrm>
            <a:off x="9982430" y="360176"/>
            <a:ext cx="2755558" cy="3674078"/>
          </a:xfrm>
          <a:custGeom>
            <a:avLst/>
            <a:gdLst/>
            <a:ahLst/>
            <a:cxnLst/>
            <a:rect l="l" t="t" r="r" b="b"/>
            <a:pathLst>
              <a:path w="2755558" h="3674078">
                <a:moveTo>
                  <a:pt x="0" y="0"/>
                </a:moveTo>
                <a:lnTo>
                  <a:pt x="2755559" y="0"/>
                </a:lnTo>
                <a:lnTo>
                  <a:pt x="2755559" y="3674078"/>
                </a:lnTo>
                <a:lnTo>
                  <a:pt x="0" y="3674078"/>
                </a:lnTo>
                <a:lnTo>
                  <a:pt x="0" y="0"/>
                </a:lnTo>
                <a:close/>
              </a:path>
            </a:pathLst>
          </a:custGeom>
          <a:blipFill>
            <a:blip r:embed="rId3"/>
            <a:stretch>
              <a:fillRect/>
            </a:stretch>
          </a:blipFill>
        </p:spPr>
        <p:txBody>
          <a:bodyPr/>
          <a:lstStyle/>
          <a:p>
            <a:endParaRPr lang="en-AU"/>
          </a:p>
        </p:txBody>
      </p:sp>
      <p:grpSp>
        <p:nvGrpSpPr>
          <p:cNvPr id="28" name="Group 28"/>
          <p:cNvGrpSpPr/>
          <p:nvPr/>
        </p:nvGrpSpPr>
        <p:grpSpPr>
          <a:xfrm>
            <a:off x="10379367" y="360176"/>
            <a:ext cx="5216457" cy="6312791"/>
            <a:chOff x="0" y="0"/>
            <a:chExt cx="6955276" cy="8417055"/>
          </a:xfrm>
        </p:grpSpPr>
        <p:sp>
          <p:nvSpPr>
            <p:cNvPr id="29" name="Freeform 29"/>
            <p:cNvSpPr/>
            <p:nvPr/>
          </p:nvSpPr>
          <p:spPr>
            <a:xfrm>
              <a:off x="2870198" y="0"/>
              <a:ext cx="4085078" cy="2721683"/>
            </a:xfrm>
            <a:custGeom>
              <a:avLst/>
              <a:gdLst/>
              <a:ahLst/>
              <a:cxnLst/>
              <a:rect l="l" t="t" r="r" b="b"/>
              <a:pathLst>
                <a:path w="4085078" h="2721683">
                  <a:moveTo>
                    <a:pt x="0" y="0"/>
                  </a:moveTo>
                  <a:lnTo>
                    <a:pt x="4085078" y="0"/>
                  </a:lnTo>
                  <a:lnTo>
                    <a:pt x="4085078" y="2721683"/>
                  </a:lnTo>
                  <a:lnTo>
                    <a:pt x="0" y="2721683"/>
                  </a:lnTo>
                  <a:lnTo>
                    <a:pt x="0" y="0"/>
                  </a:lnTo>
                  <a:close/>
                </a:path>
              </a:pathLst>
            </a:custGeom>
            <a:blipFill>
              <a:blip r:embed="rId4"/>
              <a:stretch>
                <a:fillRect/>
              </a:stretch>
            </a:blipFill>
          </p:spPr>
          <p:txBody>
            <a:bodyPr/>
            <a:lstStyle/>
            <a:p>
              <a:endParaRPr lang="en-AU"/>
            </a:p>
          </p:txBody>
        </p:sp>
        <p:sp>
          <p:nvSpPr>
            <p:cNvPr id="30" name="Freeform 30"/>
            <p:cNvSpPr/>
            <p:nvPr/>
          </p:nvSpPr>
          <p:spPr>
            <a:xfrm>
              <a:off x="2474502" y="5125321"/>
              <a:ext cx="4102292" cy="2810964"/>
            </a:xfrm>
            <a:custGeom>
              <a:avLst/>
              <a:gdLst/>
              <a:ahLst/>
              <a:cxnLst/>
              <a:rect l="l" t="t" r="r" b="b"/>
              <a:pathLst>
                <a:path w="4102292" h="2810964">
                  <a:moveTo>
                    <a:pt x="0" y="0"/>
                  </a:moveTo>
                  <a:lnTo>
                    <a:pt x="4102292" y="0"/>
                  </a:lnTo>
                  <a:lnTo>
                    <a:pt x="4102292" y="2810964"/>
                  </a:lnTo>
                  <a:lnTo>
                    <a:pt x="0" y="2810964"/>
                  </a:lnTo>
                  <a:lnTo>
                    <a:pt x="0" y="0"/>
                  </a:lnTo>
                  <a:close/>
                </a:path>
              </a:pathLst>
            </a:custGeom>
            <a:blipFill>
              <a:blip r:embed="rId5"/>
              <a:stretch>
                <a:fillRect r="-2654"/>
              </a:stretch>
            </a:blipFill>
          </p:spPr>
          <p:txBody>
            <a:bodyPr/>
            <a:lstStyle/>
            <a:p>
              <a:endParaRPr lang="en-AU"/>
            </a:p>
          </p:txBody>
        </p:sp>
        <p:sp>
          <p:nvSpPr>
            <p:cNvPr id="31" name="Freeform 31"/>
            <p:cNvSpPr/>
            <p:nvPr/>
          </p:nvSpPr>
          <p:spPr>
            <a:xfrm>
              <a:off x="0" y="4132806"/>
              <a:ext cx="3024417" cy="4284249"/>
            </a:xfrm>
            <a:custGeom>
              <a:avLst/>
              <a:gdLst/>
              <a:ahLst/>
              <a:cxnLst/>
              <a:rect l="l" t="t" r="r" b="b"/>
              <a:pathLst>
                <a:path w="3024417" h="4284249">
                  <a:moveTo>
                    <a:pt x="0" y="0"/>
                  </a:moveTo>
                  <a:lnTo>
                    <a:pt x="3024417" y="0"/>
                  </a:lnTo>
                  <a:lnTo>
                    <a:pt x="3024417" y="4284249"/>
                  </a:lnTo>
                  <a:lnTo>
                    <a:pt x="0" y="4284249"/>
                  </a:lnTo>
                  <a:lnTo>
                    <a:pt x="0" y="0"/>
                  </a:lnTo>
                  <a:close/>
                </a:path>
              </a:pathLst>
            </a:custGeom>
            <a:blipFill>
              <a:blip r:embed="rId6"/>
              <a:stretch>
                <a:fillRect l="-11485" r="-77388"/>
              </a:stretch>
            </a:blipFill>
          </p:spPr>
          <p:txBody>
            <a:bodyPr/>
            <a:lstStyle/>
            <a:p>
              <a:endParaRPr lang="en-AU"/>
            </a:p>
          </p:txBody>
        </p:sp>
        <p:sp>
          <p:nvSpPr>
            <p:cNvPr id="32" name="Freeform 32"/>
            <p:cNvSpPr/>
            <p:nvPr/>
          </p:nvSpPr>
          <p:spPr>
            <a:xfrm>
              <a:off x="2870198" y="2528711"/>
              <a:ext cx="4035268" cy="2688497"/>
            </a:xfrm>
            <a:custGeom>
              <a:avLst/>
              <a:gdLst/>
              <a:ahLst/>
              <a:cxnLst/>
              <a:rect l="l" t="t" r="r" b="b"/>
              <a:pathLst>
                <a:path w="4035268" h="2688497">
                  <a:moveTo>
                    <a:pt x="0" y="0"/>
                  </a:moveTo>
                  <a:lnTo>
                    <a:pt x="4035267" y="0"/>
                  </a:lnTo>
                  <a:lnTo>
                    <a:pt x="4035267" y="2688497"/>
                  </a:lnTo>
                  <a:lnTo>
                    <a:pt x="0" y="2688497"/>
                  </a:lnTo>
                  <a:lnTo>
                    <a:pt x="0" y="0"/>
                  </a:lnTo>
                  <a:close/>
                </a:path>
              </a:pathLst>
            </a:custGeom>
            <a:blipFill>
              <a:blip r:embed="rId7"/>
              <a:stretch>
                <a:fillRect/>
              </a:stretch>
            </a:blipFill>
          </p:spPr>
          <p:txBody>
            <a:bodyPr/>
            <a:lstStyle/>
            <a:p>
              <a:endParaRPr lang="en-AU"/>
            </a:p>
          </p:txBody>
        </p:sp>
      </p:grpSp>
      <p:sp>
        <p:nvSpPr>
          <p:cNvPr id="33" name="TextBox 33"/>
          <p:cNvSpPr txBox="1"/>
          <p:nvPr/>
        </p:nvSpPr>
        <p:spPr>
          <a:xfrm rot="-5400000">
            <a:off x="9115" y="5730396"/>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34" name="TextBox 34"/>
          <p:cNvSpPr txBox="1"/>
          <p:nvPr/>
        </p:nvSpPr>
        <p:spPr>
          <a:xfrm>
            <a:off x="1803267" y="601666"/>
            <a:ext cx="7340733" cy="3725799"/>
          </a:xfrm>
          <a:prstGeom prst="rect">
            <a:avLst/>
          </a:prstGeom>
        </p:spPr>
        <p:txBody>
          <a:bodyPr lIns="0" tIns="0" rIns="0" bIns="0" rtlCol="0" anchor="t">
            <a:spAutoFit/>
          </a:bodyPr>
          <a:lstStyle/>
          <a:p>
            <a:pPr algn="l">
              <a:lnSpc>
                <a:spcPts val="7382"/>
              </a:lnSpc>
            </a:pPr>
            <a:r>
              <a:rPr lang="en-US" sz="5349" b="1" spc="160">
                <a:solidFill>
                  <a:srgbClr val="0E5459"/>
                </a:solidFill>
                <a:latin typeface="Arimo Bold"/>
                <a:ea typeface="Arimo Bold"/>
                <a:cs typeface="Arimo Bold"/>
                <a:sym typeface="Arimo Bold"/>
              </a:rPr>
              <a:t>Interested in Health, Physical Education, Sport and Recreation </a:t>
            </a:r>
          </a:p>
          <a:p>
            <a:pPr algn="l">
              <a:lnSpc>
                <a:spcPts val="7382"/>
              </a:lnSpc>
            </a:pPr>
            <a:r>
              <a:rPr lang="en-US" sz="5349" b="1" spc="160">
                <a:solidFill>
                  <a:srgbClr val="0E5459"/>
                </a:solidFill>
                <a:latin typeface="Arimo Bold"/>
                <a:ea typeface="Arimo Bold"/>
                <a:cs typeface="Arimo Bold"/>
                <a:sym typeface="Arimo Bold"/>
              </a:rPr>
              <a:t>or Science?</a:t>
            </a:r>
          </a:p>
        </p:txBody>
      </p:sp>
      <p:sp>
        <p:nvSpPr>
          <p:cNvPr id="35" name="TextBox 35"/>
          <p:cNvSpPr txBox="1"/>
          <p:nvPr/>
        </p:nvSpPr>
        <p:spPr>
          <a:xfrm>
            <a:off x="1817602" y="4847234"/>
            <a:ext cx="6409118" cy="1152719"/>
          </a:xfrm>
          <a:prstGeom prst="rect">
            <a:avLst/>
          </a:prstGeom>
        </p:spPr>
        <p:txBody>
          <a:bodyPr lIns="0" tIns="0" rIns="0" bIns="0" rtlCol="0" anchor="t">
            <a:spAutoFit/>
          </a:bodyPr>
          <a:lstStyle/>
          <a:p>
            <a:pPr algn="l">
              <a:lnSpc>
                <a:spcPts val="4588"/>
              </a:lnSpc>
            </a:pPr>
            <a:r>
              <a:rPr lang="en-US" sz="3324" spc="99">
                <a:solidFill>
                  <a:srgbClr val="0E5459"/>
                </a:solidFill>
                <a:latin typeface="Arimo"/>
                <a:ea typeface="Arimo"/>
                <a:cs typeface="Arimo"/>
                <a:sym typeface="Arimo"/>
              </a:rPr>
              <a:t>These are the jobs they might be interested in...</a:t>
            </a:r>
          </a:p>
        </p:txBody>
      </p:sp>
      <p:sp>
        <p:nvSpPr>
          <p:cNvPr id="36" name="TextBox 36"/>
          <p:cNvSpPr txBox="1"/>
          <p:nvPr/>
        </p:nvSpPr>
        <p:spPr>
          <a:xfrm>
            <a:off x="1817602" y="6428036"/>
            <a:ext cx="6364807" cy="2978171"/>
          </a:xfrm>
          <a:prstGeom prst="rect">
            <a:avLst/>
          </a:prstGeom>
        </p:spPr>
        <p:txBody>
          <a:bodyPr lIns="0" tIns="0" rIns="0" bIns="0" rtlCol="0" anchor="t">
            <a:spAutoFit/>
          </a:bodyPr>
          <a:lstStyle/>
          <a:p>
            <a:pPr algn="l">
              <a:lnSpc>
                <a:spcPts val="6105"/>
              </a:lnSpc>
            </a:pPr>
            <a:r>
              <a:rPr lang="en-US" sz="2442" b="1" u="none" strike="noStrike">
                <a:solidFill>
                  <a:srgbClr val="0E5459"/>
                </a:solidFill>
                <a:latin typeface="Noto Sans Bold"/>
                <a:ea typeface="Noto Sans Bold"/>
                <a:cs typeface="Noto Sans Bold"/>
                <a:sym typeface="Noto Sans Bold"/>
              </a:rPr>
              <a:t>Wellness &amp; Spa Manager / Therapist </a:t>
            </a:r>
          </a:p>
          <a:p>
            <a:pPr algn="l">
              <a:lnSpc>
                <a:spcPts val="6105"/>
              </a:lnSpc>
            </a:pPr>
            <a:r>
              <a:rPr lang="en-US" sz="2442" b="1" u="none" strike="noStrike">
                <a:solidFill>
                  <a:srgbClr val="0E5459"/>
                </a:solidFill>
                <a:latin typeface="Noto Sans Bold"/>
                <a:ea typeface="Noto Sans Bold"/>
                <a:cs typeface="Noto Sans Bold"/>
                <a:sym typeface="Noto Sans Bold"/>
              </a:rPr>
              <a:t>Fitness Instructor / Personal Trainer </a:t>
            </a:r>
          </a:p>
          <a:p>
            <a:pPr algn="l">
              <a:lnSpc>
                <a:spcPts val="6105"/>
              </a:lnSpc>
            </a:pPr>
            <a:r>
              <a:rPr lang="en-US" sz="2442" b="1" u="none" strike="noStrike">
                <a:solidFill>
                  <a:srgbClr val="0E5459"/>
                </a:solidFill>
                <a:latin typeface="Noto Sans Bold"/>
                <a:ea typeface="Noto Sans Bold"/>
                <a:cs typeface="Noto Sans Bold"/>
                <a:sym typeface="Noto Sans Bold"/>
              </a:rPr>
              <a:t>Adventure / Outdoor Activity Guide </a:t>
            </a:r>
          </a:p>
          <a:p>
            <a:pPr algn="l">
              <a:lnSpc>
                <a:spcPts val="6105"/>
              </a:lnSpc>
            </a:pPr>
            <a:r>
              <a:rPr lang="en-US" sz="2442" b="1" u="none" strike="noStrike">
                <a:solidFill>
                  <a:srgbClr val="0E5459"/>
                </a:solidFill>
                <a:latin typeface="Noto Sans Bold"/>
                <a:ea typeface="Noto Sans Bold"/>
                <a:cs typeface="Noto Sans Bold"/>
                <a:sym typeface="Noto Sans Bold"/>
              </a:rPr>
              <a:t>Eco or sustainability tour guide </a:t>
            </a:r>
          </a:p>
        </p:txBody>
      </p:sp>
      <p:sp>
        <p:nvSpPr>
          <p:cNvPr id="37" name="TextBox 37"/>
          <p:cNvSpPr txBox="1"/>
          <p:nvPr/>
        </p:nvSpPr>
        <p:spPr>
          <a:xfrm rot="-5400000">
            <a:off x="15579912" y="66348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sp>
        <p:nvSpPr>
          <p:cNvPr id="38" name="TextBox 38"/>
          <p:cNvSpPr txBox="1"/>
          <p:nvPr/>
        </p:nvSpPr>
        <p:spPr>
          <a:xfrm rot="-5400000">
            <a:off x="15579912" y="23637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sp>
        <p:nvSpPr>
          <p:cNvPr id="39" name="TextBox 39"/>
          <p:cNvSpPr txBox="1"/>
          <p:nvPr/>
        </p:nvSpPr>
        <p:spPr>
          <a:xfrm rot="-5400000">
            <a:off x="15579912" y="405790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Math</a:t>
            </a:r>
          </a:p>
        </p:txBody>
      </p:sp>
      <p:sp>
        <p:nvSpPr>
          <p:cNvPr id="40" name="TextBox 40"/>
          <p:cNvSpPr txBox="1"/>
          <p:nvPr/>
        </p:nvSpPr>
        <p:spPr>
          <a:xfrm rot="-5400000">
            <a:off x="15579912" y="9136650"/>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Design</a:t>
            </a:r>
          </a:p>
        </p:txBody>
      </p:sp>
      <p:sp>
        <p:nvSpPr>
          <p:cNvPr id="41" name="TextBox 41"/>
          <p:cNvSpPr txBox="1"/>
          <p:nvPr/>
        </p:nvSpPr>
        <p:spPr>
          <a:xfrm rot="-5400000">
            <a:off x="15579912" y="744575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sp>
        <p:nvSpPr>
          <p:cNvPr id="42" name="TextBox 42"/>
          <p:cNvSpPr txBox="1"/>
          <p:nvPr/>
        </p:nvSpPr>
        <p:spPr>
          <a:xfrm>
            <a:off x="8408258" y="6552501"/>
            <a:ext cx="6406902" cy="2978171"/>
          </a:xfrm>
          <a:prstGeom prst="rect">
            <a:avLst/>
          </a:prstGeom>
        </p:spPr>
        <p:txBody>
          <a:bodyPr lIns="0" tIns="0" rIns="0" bIns="0" rtlCol="0" anchor="t">
            <a:spAutoFit/>
          </a:bodyPr>
          <a:lstStyle/>
          <a:p>
            <a:pPr algn="l">
              <a:lnSpc>
                <a:spcPts val="6105"/>
              </a:lnSpc>
            </a:pPr>
            <a:r>
              <a:rPr lang="en-US" sz="2442" b="1" u="none" strike="noStrike">
                <a:solidFill>
                  <a:srgbClr val="0E5459"/>
                </a:solidFill>
                <a:latin typeface="Noto Sans Bold"/>
                <a:ea typeface="Noto Sans Bold"/>
                <a:cs typeface="Noto Sans Bold"/>
                <a:sym typeface="Noto Sans Bold"/>
              </a:rPr>
              <a:t>Health &amp; Safety Officer </a:t>
            </a:r>
          </a:p>
          <a:p>
            <a:pPr algn="l">
              <a:lnSpc>
                <a:spcPts val="6105"/>
              </a:lnSpc>
            </a:pPr>
            <a:r>
              <a:rPr lang="en-US" sz="2442" b="1" u="none" strike="noStrike">
                <a:solidFill>
                  <a:srgbClr val="0E5459"/>
                </a:solidFill>
                <a:latin typeface="Noto Sans Bold"/>
                <a:ea typeface="Noto Sans Bold"/>
                <a:cs typeface="Noto Sans Bold"/>
                <a:sym typeface="Noto Sans Bold"/>
              </a:rPr>
              <a:t>Nutritionist / Food Scientist </a:t>
            </a:r>
          </a:p>
          <a:p>
            <a:pPr algn="l">
              <a:lnSpc>
                <a:spcPts val="6105"/>
              </a:lnSpc>
            </a:pPr>
            <a:r>
              <a:rPr lang="en-US" sz="2442" b="1" u="none" strike="noStrike">
                <a:solidFill>
                  <a:srgbClr val="0E5459"/>
                </a:solidFill>
                <a:latin typeface="Noto Sans Bold"/>
                <a:ea typeface="Noto Sans Bold"/>
                <a:cs typeface="Noto Sans Bold"/>
                <a:sym typeface="Noto Sans Bold"/>
              </a:rPr>
              <a:t>Animal Husbandry / Farm &amp; Wildlife Care </a:t>
            </a:r>
          </a:p>
          <a:p>
            <a:pPr algn="l">
              <a:lnSpc>
                <a:spcPts val="6105"/>
              </a:lnSpc>
            </a:pPr>
            <a:r>
              <a:rPr lang="en-US" sz="2442" b="1" u="none" strike="noStrike">
                <a:solidFill>
                  <a:srgbClr val="0E5459"/>
                </a:solidFill>
                <a:latin typeface="Noto Sans Bold"/>
                <a:ea typeface="Noto Sans Bold"/>
                <a:cs typeface="Noto Sans Bold"/>
                <a:sym typeface="Noto Sans Bold"/>
              </a:rPr>
              <a:t>Recreation Program Coordinator </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368897" y="6847776"/>
            <a:ext cx="1284912" cy="1687470"/>
            <a:chOff x="0" y="0"/>
            <a:chExt cx="338413" cy="444437"/>
          </a:xfrm>
        </p:grpSpPr>
        <p:sp>
          <p:nvSpPr>
            <p:cNvPr id="4" name="Freeform 4"/>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5" name="TextBox 5"/>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028700" y="0"/>
            <a:ext cx="17667759" cy="10287000"/>
            <a:chOff x="0" y="0"/>
            <a:chExt cx="4653237" cy="2709333"/>
          </a:xfrm>
        </p:grpSpPr>
        <p:sp>
          <p:nvSpPr>
            <p:cNvPr id="7" name="Freeform 7"/>
            <p:cNvSpPr/>
            <p:nvPr/>
          </p:nvSpPr>
          <p:spPr>
            <a:xfrm>
              <a:off x="0" y="0"/>
              <a:ext cx="4653237" cy="2709333"/>
            </a:xfrm>
            <a:custGeom>
              <a:avLst/>
              <a:gdLst/>
              <a:ahLst/>
              <a:cxnLst/>
              <a:rect l="l" t="t" r="r" b="b"/>
              <a:pathLst>
                <a:path w="4653237" h="2709333">
                  <a:moveTo>
                    <a:pt x="0" y="0"/>
                  </a:moveTo>
                  <a:lnTo>
                    <a:pt x="4653237" y="0"/>
                  </a:lnTo>
                  <a:lnTo>
                    <a:pt x="4653237" y="2709333"/>
                  </a:lnTo>
                  <a:lnTo>
                    <a:pt x="0" y="2709333"/>
                  </a:lnTo>
                  <a:close/>
                </a:path>
              </a:pathLst>
            </a:custGeom>
            <a:solidFill>
              <a:srgbClr val="43AB9A"/>
            </a:solidFill>
          </p:spPr>
          <p:txBody>
            <a:bodyPr/>
            <a:lstStyle/>
            <a:p>
              <a:endParaRPr lang="en-AU"/>
            </a:p>
          </p:txBody>
        </p:sp>
        <p:sp>
          <p:nvSpPr>
            <p:cNvPr id="8" name="TextBox 8"/>
            <p:cNvSpPr txBox="1"/>
            <p:nvPr/>
          </p:nvSpPr>
          <p:spPr>
            <a:xfrm>
              <a:off x="0" y="-28575"/>
              <a:ext cx="4653237" cy="2737908"/>
            </a:xfrm>
            <a:prstGeom prst="rect">
              <a:avLst/>
            </a:prstGeom>
          </p:spPr>
          <p:txBody>
            <a:bodyPr lIns="50800" tIns="50800" rIns="50800" bIns="50800" rtlCol="0" anchor="ctr"/>
            <a:lstStyle/>
            <a:p>
              <a:pPr marL="0" lvl="0" indent="0" algn="ctr">
                <a:lnSpc>
                  <a:spcPts val="4320"/>
                </a:lnSpc>
                <a:spcBef>
                  <a:spcPct val="0"/>
                </a:spcBef>
              </a:pPr>
              <a:endParaRPr/>
            </a:p>
          </p:txBody>
        </p:sp>
      </p:grpSp>
      <p:grpSp>
        <p:nvGrpSpPr>
          <p:cNvPr id="9" name="Group 9"/>
          <p:cNvGrpSpPr/>
          <p:nvPr/>
        </p:nvGrpSpPr>
        <p:grpSpPr>
          <a:xfrm>
            <a:off x="15939694" y="5175934"/>
            <a:ext cx="1284912" cy="1695646"/>
            <a:chOff x="0" y="0"/>
            <a:chExt cx="338413" cy="446590"/>
          </a:xfrm>
        </p:grpSpPr>
        <p:sp>
          <p:nvSpPr>
            <p:cNvPr id="10" name="Freeform 10"/>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11" name="TextBox 11"/>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74388" y="8559050"/>
            <a:ext cx="1284912" cy="1694313"/>
            <a:chOff x="0" y="0"/>
            <a:chExt cx="338413" cy="446239"/>
          </a:xfrm>
        </p:grpSpPr>
        <p:sp>
          <p:nvSpPr>
            <p:cNvPr id="13" name="Freeform 13"/>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14" name="TextBox 14"/>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15" name="Group 15"/>
          <p:cNvGrpSpPr/>
          <p:nvPr/>
        </p:nvGrpSpPr>
        <p:grpSpPr>
          <a:xfrm>
            <a:off x="15974388" y="81244"/>
            <a:ext cx="1284912" cy="1703594"/>
            <a:chOff x="0" y="0"/>
            <a:chExt cx="338413" cy="448683"/>
          </a:xfrm>
        </p:grpSpPr>
        <p:sp>
          <p:nvSpPr>
            <p:cNvPr id="16" name="Freeform 16"/>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17" name="TextBox 17"/>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15974388" y="1784838"/>
            <a:ext cx="1284912" cy="1695646"/>
            <a:chOff x="0" y="0"/>
            <a:chExt cx="338413" cy="446590"/>
          </a:xfrm>
        </p:grpSpPr>
        <p:sp>
          <p:nvSpPr>
            <p:cNvPr id="19" name="Freeform 19"/>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20" name="TextBox 20"/>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1" name="Group 21"/>
          <p:cNvGrpSpPr/>
          <p:nvPr/>
        </p:nvGrpSpPr>
        <p:grpSpPr>
          <a:xfrm>
            <a:off x="15974388" y="3480288"/>
            <a:ext cx="1284912" cy="1695646"/>
            <a:chOff x="0" y="0"/>
            <a:chExt cx="338413" cy="446590"/>
          </a:xfrm>
        </p:grpSpPr>
        <p:sp>
          <p:nvSpPr>
            <p:cNvPr id="22" name="Freeform 22"/>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23" name="TextBox 23"/>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4" name="Group 24"/>
          <p:cNvGrpSpPr/>
          <p:nvPr/>
        </p:nvGrpSpPr>
        <p:grpSpPr>
          <a:xfrm>
            <a:off x="16601689" y="0"/>
            <a:ext cx="2094770" cy="10287000"/>
            <a:chOff x="0" y="0"/>
            <a:chExt cx="551709" cy="2709333"/>
          </a:xfrm>
        </p:grpSpPr>
        <p:sp>
          <p:nvSpPr>
            <p:cNvPr id="25" name="Freeform 25"/>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E3F4F1"/>
            </a:solidFill>
          </p:spPr>
          <p:txBody>
            <a:bodyPr/>
            <a:lstStyle/>
            <a:p>
              <a:endParaRPr lang="en-AU"/>
            </a:p>
          </p:txBody>
        </p:sp>
        <p:sp>
          <p:nvSpPr>
            <p:cNvPr id="26" name="TextBox 26"/>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27" name="Freeform 27"/>
          <p:cNvSpPr/>
          <p:nvPr/>
        </p:nvSpPr>
        <p:spPr>
          <a:xfrm>
            <a:off x="11189542" y="3545171"/>
            <a:ext cx="4539251" cy="3029950"/>
          </a:xfrm>
          <a:custGeom>
            <a:avLst/>
            <a:gdLst/>
            <a:ahLst/>
            <a:cxnLst/>
            <a:rect l="l" t="t" r="r" b="b"/>
            <a:pathLst>
              <a:path w="4539251" h="3029950">
                <a:moveTo>
                  <a:pt x="0" y="0"/>
                </a:moveTo>
                <a:lnTo>
                  <a:pt x="4539251" y="0"/>
                </a:lnTo>
                <a:lnTo>
                  <a:pt x="4539251" y="3029950"/>
                </a:lnTo>
                <a:lnTo>
                  <a:pt x="0" y="3029950"/>
                </a:lnTo>
                <a:lnTo>
                  <a:pt x="0" y="0"/>
                </a:lnTo>
                <a:close/>
              </a:path>
            </a:pathLst>
          </a:custGeom>
          <a:blipFill>
            <a:blip r:embed="rId3"/>
            <a:stretch>
              <a:fillRect/>
            </a:stretch>
          </a:blipFill>
        </p:spPr>
        <p:txBody>
          <a:bodyPr/>
          <a:lstStyle/>
          <a:p>
            <a:endParaRPr lang="en-AU"/>
          </a:p>
        </p:txBody>
      </p:sp>
      <p:sp>
        <p:nvSpPr>
          <p:cNvPr id="28" name="Freeform 28"/>
          <p:cNvSpPr/>
          <p:nvPr/>
        </p:nvSpPr>
        <p:spPr>
          <a:xfrm>
            <a:off x="11158888" y="722373"/>
            <a:ext cx="4600559" cy="3067039"/>
          </a:xfrm>
          <a:custGeom>
            <a:avLst/>
            <a:gdLst/>
            <a:ahLst/>
            <a:cxnLst/>
            <a:rect l="l" t="t" r="r" b="b"/>
            <a:pathLst>
              <a:path w="4600559" h="3067039">
                <a:moveTo>
                  <a:pt x="0" y="0"/>
                </a:moveTo>
                <a:lnTo>
                  <a:pt x="4600559" y="0"/>
                </a:lnTo>
                <a:lnTo>
                  <a:pt x="4600559" y="3067039"/>
                </a:lnTo>
                <a:lnTo>
                  <a:pt x="0" y="3067039"/>
                </a:lnTo>
                <a:lnTo>
                  <a:pt x="0" y="0"/>
                </a:lnTo>
                <a:close/>
              </a:path>
            </a:pathLst>
          </a:custGeom>
          <a:blipFill>
            <a:blip r:embed="rId4"/>
            <a:stretch>
              <a:fillRect/>
            </a:stretch>
          </a:blipFill>
        </p:spPr>
        <p:txBody>
          <a:bodyPr/>
          <a:lstStyle/>
          <a:p>
            <a:endParaRPr lang="en-AU"/>
          </a:p>
        </p:txBody>
      </p:sp>
      <p:sp>
        <p:nvSpPr>
          <p:cNvPr id="29" name="Freeform 29"/>
          <p:cNvSpPr/>
          <p:nvPr/>
        </p:nvSpPr>
        <p:spPr>
          <a:xfrm>
            <a:off x="7904906" y="2966785"/>
            <a:ext cx="4086531" cy="2722651"/>
          </a:xfrm>
          <a:custGeom>
            <a:avLst/>
            <a:gdLst/>
            <a:ahLst/>
            <a:cxnLst/>
            <a:rect l="l" t="t" r="r" b="b"/>
            <a:pathLst>
              <a:path w="4086531" h="2722651">
                <a:moveTo>
                  <a:pt x="0" y="0"/>
                </a:moveTo>
                <a:lnTo>
                  <a:pt x="4086531" y="0"/>
                </a:lnTo>
                <a:lnTo>
                  <a:pt x="4086531" y="2722652"/>
                </a:lnTo>
                <a:lnTo>
                  <a:pt x="0" y="2722652"/>
                </a:lnTo>
                <a:lnTo>
                  <a:pt x="0" y="0"/>
                </a:lnTo>
                <a:close/>
              </a:path>
            </a:pathLst>
          </a:custGeom>
          <a:blipFill>
            <a:blip r:embed="rId5"/>
            <a:stretch>
              <a:fillRect/>
            </a:stretch>
          </a:blipFill>
        </p:spPr>
        <p:txBody>
          <a:bodyPr/>
          <a:lstStyle/>
          <a:p>
            <a:endParaRPr lang="en-AU"/>
          </a:p>
        </p:txBody>
      </p:sp>
      <p:sp>
        <p:nvSpPr>
          <p:cNvPr id="30" name="TextBox 30"/>
          <p:cNvSpPr txBox="1"/>
          <p:nvPr/>
        </p:nvSpPr>
        <p:spPr>
          <a:xfrm rot="-5400000">
            <a:off x="9115" y="742195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sp>
        <p:nvSpPr>
          <p:cNvPr id="31" name="TextBox 31"/>
          <p:cNvSpPr txBox="1"/>
          <p:nvPr/>
        </p:nvSpPr>
        <p:spPr>
          <a:xfrm>
            <a:off x="1495788" y="307879"/>
            <a:ext cx="10495649" cy="2627757"/>
          </a:xfrm>
          <a:prstGeom prst="rect">
            <a:avLst/>
          </a:prstGeom>
        </p:spPr>
        <p:txBody>
          <a:bodyPr lIns="0" tIns="0" rIns="0" bIns="0" rtlCol="0" anchor="t">
            <a:spAutoFit/>
          </a:bodyPr>
          <a:lstStyle/>
          <a:p>
            <a:pPr marL="0" lvl="0" indent="0" algn="l">
              <a:lnSpc>
                <a:spcPts val="6969"/>
              </a:lnSpc>
              <a:spcBef>
                <a:spcPct val="0"/>
              </a:spcBef>
            </a:pPr>
            <a:r>
              <a:rPr lang="en-US" sz="5050" b="1" u="none" strike="noStrike" spc="151">
                <a:solidFill>
                  <a:srgbClr val="E3F4F1"/>
                </a:solidFill>
                <a:latin typeface="Arimo Bold"/>
                <a:ea typeface="Arimo Bold"/>
                <a:cs typeface="Arimo Bold"/>
                <a:sym typeface="Arimo Bold"/>
              </a:rPr>
              <a:t>Interested in History, Cultural Studies, Humanities / Social Sciences or Languages?</a:t>
            </a:r>
          </a:p>
        </p:txBody>
      </p:sp>
      <p:sp>
        <p:nvSpPr>
          <p:cNvPr id="32" name="TextBox 32"/>
          <p:cNvSpPr txBox="1"/>
          <p:nvPr/>
        </p:nvSpPr>
        <p:spPr>
          <a:xfrm>
            <a:off x="1495788" y="4141817"/>
            <a:ext cx="6409118" cy="1152719"/>
          </a:xfrm>
          <a:prstGeom prst="rect">
            <a:avLst/>
          </a:prstGeom>
        </p:spPr>
        <p:txBody>
          <a:bodyPr lIns="0" tIns="0" rIns="0" bIns="0" rtlCol="0" anchor="t">
            <a:spAutoFit/>
          </a:bodyPr>
          <a:lstStyle/>
          <a:p>
            <a:pPr algn="l">
              <a:lnSpc>
                <a:spcPts val="4588"/>
              </a:lnSpc>
            </a:pPr>
            <a:r>
              <a:rPr lang="en-US" sz="3324" spc="99">
                <a:solidFill>
                  <a:srgbClr val="E3F4F1"/>
                </a:solidFill>
                <a:latin typeface="Arimo"/>
                <a:ea typeface="Arimo"/>
                <a:cs typeface="Arimo"/>
                <a:sym typeface="Arimo"/>
              </a:rPr>
              <a:t>These are the jobs they might be interested in...</a:t>
            </a:r>
          </a:p>
        </p:txBody>
      </p:sp>
      <p:sp>
        <p:nvSpPr>
          <p:cNvPr id="33" name="TextBox 33"/>
          <p:cNvSpPr txBox="1"/>
          <p:nvPr/>
        </p:nvSpPr>
        <p:spPr>
          <a:xfrm rot="-5400000">
            <a:off x="15579912" y="66348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sp>
        <p:nvSpPr>
          <p:cNvPr id="34" name="TextBox 34"/>
          <p:cNvSpPr txBox="1"/>
          <p:nvPr/>
        </p:nvSpPr>
        <p:spPr>
          <a:xfrm rot="-5400000">
            <a:off x="15579912" y="23637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sp>
        <p:nvSpPr>
          <p:cNvPr id="35" name="TextBox 35"/>
          <p:cNvSpPr txBox="1"/>
          <p:nvPr/>
        </p:nvSpPr>
        <p:spPr>
          <a:xfrm rot="-5400000">
            <a:off x="15579912" y="405790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Math</a:t>
            </a:r>
          </a:p>
        </p:txBody>
      </p:sp>
      <p:sp>
        <p:nvSpPr>
          <p:cNvPr id="36" name="TextBox 36"/>
          <p:cNvSpPr txBox="1"/>
          <p:nvPr/>
        </p:nvSpPr>
        <p:spPr>
          <a:xfrm rot="-5400000">
            <a:off x="15579912" y="575420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37" name="TextBox 37"/>
          <p:cNvSpPr txBox="1"/>
          <p:nvPr/>
        </p:nvSpPr>
        <p:spPr>
          <a:xfrm rot="-5400000">
            <a:off x="15579912" y="9136650"/>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Design</a:t>
            </a:r>
          </a:p>
        </p:txBody>
      </p:sp>
      <p:sp>
        <p:nvSpPr>
          <p:cNvPr id="38" name="TextBox 38"/>
          <p:cNvSpPr txBox="1"/>
          <p:nvPr/>
        </p:nvSpPr>
        <p:spPr>
          <a:xfrm>
            <a:off x="1495788" y="6054788"/>
            <a:ext cx="5746804" cy="2978171"/>
          </a:xfrm>
          <a:prstGeom prst="rect">
            <a:avLst/>
          </a:prstGeom>
        </p:spPr>
        <p:txBody>
          <a:bodyPr lIns="0" tIns="0" rIns="0" bIns="0" rtlCol="0" anchor="t">
            <a:spAutoFit/>
          </a:bodyPr>
          <a:lstStyle/>
          <a:p>
            <a:pPr algn="l">
              <a:lnSpc>
                <a:spcPts val="6105"/>
              </a:lnSpc>
            </a:pPr>
            <a:r>
              <a:rPr lang="en-US" sz="2442" b="1" u="none" strike="noStrike">
                <a:solidFill>
                  <a:srgbClr val="FFFFFF"/>
                </a:solidFill>
                <a:latin typeface="Noto Sans Bold"/>
                <a:ea typeface="Noto Sans Bold"/>
                <a:cs typeface="Noto Sans Bold"/>
                <a:sym typeface="Noto Sans Bold"/>
              </a:rPr>
              <a:t>Tour Guide / Cultural Guide</a:t>
            </a:r>
          </a:p>
          <a:p>
            <a:pPr algn="l">
              <a:lnSpc>
                <a:spcPts val="6105"/>
              </a:lnSpc>
            </a:pPr>
            <a:r>
              <a:rPr lang="en-US" sz="2442" b="1" u="none" strike="noStrike">
                <a:solidFill>
                  <a:srgbClr val="FFFFFF"/>
                </a:solidFill>
                <a:latin typeface="Noto Sans Bold"/>
                <a:ea typeface="Noto Sans Bold"/>
                <a:cs typeface="Noto Sans Bold"/>
                <a:sym typeface="Noto Sans Bold"/>
              </a:rPr>
              <a:t>Heritage or Historical Site Staff</a:t>
            </a:r>
          </a:p>
          <a:p>
            <a:pPr algn="l">
              <a:lnSpc>
                <a:spcPts val="6105"/>
              </a:lnSpc>
            </a:pPr>
            <a:r>
              <a:rPr lang="en-US" sz="2442" b="1" u="none" strike="noStrike">
                <a:solidFill>
                  <a:srgbClr val="FFFFFF"/>
                </a:solidFill>
                <a:latin typeface="Noto Sans Bold"/>
                <a:ea typeface="Noto Sans Bold"/>
                <a:cs typeface="Noto Sans Bold"/>
                <a:sym typeface="Noto Sans Bold"/>
              </a:rPr>
              <a:t>Travel Consultant / Tour Operator </a:t>
            </a:r>
          </a:p>
          <a:p>
            <a:pPr algn="l">
              <a:lnSpc>
                <a:spcPts val="6105"/>
              </a:lnSpc>
            </a:pPr>
            <a:r>
              <a:rPr lang="en-US" sz="2442" b="1" u="none" strike="noStrike">
                <a:solidFill>
                  <a:srgbClr val="FFFFFF"/>
                </a:solidFill>
                <a:latin typeface="Noto Sans Bold"/>
                <a:ea typeface="Noto Sans Bold"/>
                <a:cs typeface="Noto Sans Bold"/>
                <a:sym typeface="Noto Sans Bold"/>
              </a:rPr>
              <a:t>Interpreter / Translator</a:t>
            </a:r>
          </a:p>
        </p:txBody>
      </p:sp>
      <p:sp>
        <p:nvSpPr>
          <p:cNvPr id="39" name="TextBox 39"/>
          <p:cNvSpPr txBox="1"/>
          <p:nvPr/>
        </p:nvSpPr>
        <p:spPr>
          <a:xfrm>
            <a:off x="7242593" y="6054788"/>
            <a:ext cx="8336607" cy="2978171"/>
          </a:xfrm>
          <a:prstGeom prst="rect">
            <a:avLst/>
          </a:prstGeom>
        </p:spPr>
        <p:txBody>
          <a:bodyPr lIns="0" tIns="0" rIns="0" bIns="0" rtlCol="0" anchor="t">
            <a:spAutoFit/>
          </a:bodyPr>
          <a:lstStyle/>
          <a:p>
            <a:pPr algn="l">
              <a:lnSpc>
                <a:spcPts val="6105"/>
              </a:lnSpc>
            </a:pPr>
            <a:r>
              <a:rPr lang="en-US" sz="2442" b="1" u="none" strike="noStrike">
                <a:solidFill>
                  <a:srgbClr val="FFFFFF"/>
                </a:solidFill>
                <a:latin typeface="Noto Sans Bold"/>
                <a:ea typeface="Noto Sans Bold"/>
                <a:cs typeface="Noto Sans Bold"/>
                <a:sym typeface="Noto Sans Bold"/>
              </a:rPr>
              <a:t>Event Coordinator</a:t>
            </a:r>
          </a:p>
          <a:p>
            <a:pPr algn="l">
              <a:lnSpc>
                <a:spcPts val="6105"/>
              </a:lnSpc>
            </a:pPr>
            <a:r>
              <a:rPr lang="en-US" sz="2442" b="1" u="none" strike="noStrike">
                <a:solidFill>
                  <a:srgbClr val="FFFFFF"/>
                </a:solidFill>
                <a:latin typeface="Noto Sans Bold"/>
                <a:ea typeface="Noto Sans Bold"/>
                <a:cs typeface="Noto Sans Bold"/>
                <a:sym typeface="Noto Sans Bold"/>
              </a:rPr>
              <a:t>Aboriginal Tour Operator</a:t>
            </a:r>
          </a:p>
          <a:p>
            <a:pPr algn="l">
              <a:lnSpc>
                <a:spcPts val="6105"/>
              </a:lnSpc>
            </a:pPr>
            <a:r>
              <a:rPr lang="en-US" sz="2442" b="1" u="none" strike="noStrike">
                <a:solidFill>
                  <a:srgbClr val="FFFFFF"/>
                </a:solidFill>
                <a:latin typeface="Noto Sans Bold"/>
                <a:ea typeface="Noto Sans Bold"/>
                <a:cs typeface="Noto Sans Bold"/>
                <a:sym typeface="Noto Sans Bold"/>
              </a:rPr>
              <a:t>Aboriginal Ranger / On Country Ranger</a:t>
            </a:r>
          </a:p>
          <a:p>
            <a:pPr algn="l">
              <a:lnSpc>
                <a:spcPts val="6105"/>
              </a:lnSpc>
            </a:pPr>
            <a:r>
              <a:rPr lang="en-US" sz="2442" b="1" u="none" strike="noStrike">
                <a:solidFill>
                  <a:srgbClr val="FFFFFF"/>
                </a:solidFill>
                <a:latin typeface="Noto Sans Bold"/>
                <a:ea typeface="Noto Sans Bold"/>
                <a:cs typeface="Noto Sans Bold"/>
                <a:sym typeface="Noto Sans Bold"/>
              </a:rPr>
              <a:t>Community Engagement / Visitor information Officer </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403591" y="8535247"/>
            <a:ext cx="1284912" cy="1694313"/>
            <a:chOff x="0" y="0"/>
            <a:chExt cx="338413" cy="446239"/>
          </a:xfrm>
        </p:grpSpPr>
        <p:sp>
          <p:nvSpPr>
            <p:cNvPr id="4" name="Freeform 4"/>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5" name="TextBox 5"/>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028700" y="0"/>
            <a:ext cx="17667759" cy="10287000"/>
            <a:chOff x="0" y="0"/>
            <a:chExt cx="4653237" cy="2709333"/>
          </a:xfrm>
        </p:grpSpPr>
        <p:sp>
          <p:nvSpPr>
            <p:cNvPr id="7" name="Freeform 7"/>
            <p:cNvSpPr/>
            <p:nvPr/>
          </p:nvSpPr>
          <p:spPr>
            <a:xfrm>
              <a:off x="0" y="0"/>
              <a:ext cx="4653237" cy="2709333"/>
            </a:xfrm>
            <a:custGeom>
              <a:avLst/>
              <a:gdLst/>
              <a:ahLst/>
              <a:cxnLst/>
              <a:rect l="l" t="t" r="r" b="b"/>
              <a:pathLst>
                <a:path w="4653237" h="2709333">
                  <a:moveTo>
                    <a:pt x="0" y="0"/>
                  </a:moveTo>
                  <a:lnTo>
                    <a:pt x="4653237" y="0"/>
                  </a:lnTo>
                  <a:lnTo>
                    <a:pt x="4653237" y="2709333"/>
                  </a:lnTo>
                  <a:lnTo>
                    <a:pt x="0" y="2709333"/>
                  </a:lnTo>
                  <a:close/>
                </a:path>
              </a:pathLst>
            </a:custGeom>
            <a:solidFill>
              <a:srgbClr val="E3F4F1"/>
            </a:solidFill>
          </p:spPr>
          <p:txBody>
            <a:bodyPr/>
            <a:lstStyle/>
            <a:p>
              <a:endParaRPr lang="en-AU"/>
            </a:p>
          </p:txBody>
        </p:sp>
        <p:sp>
          <p:nvSpPr>
            <p:cNvPr id="8" name="TextBox 8"/>
            <p:cNvSpPr txBox="1"/>
            <p:nvPr/>
          </p:nvSpPr>
          <p:spPr>
            <a:xfrm>
              <a:off x="0" y="-28575"/>
              <a:ext cx="4653237" cy="2737908"/>
            </a:xfrm>
            <a:prstGeom prst="rect">
              <a:avLst/>
            </a:prstGeom>
          </p:spPr>
          <p:txBody>
            <a:bodyPr lIns="50800" tIns="50800" rIns="50800" bIns="50800" rtlCol="0" anchor="ctr"/>
            <a:lstStyle/>
            <a:p>
              <a:pPr marL="0" lvl="0" indent="0" algn="ctr">
                <a:lnSpc>
                  <a:spcPts val="4320"/>
                </a:lnSpc>
                <a:spcBef>
                  <a:spcPct val="0"/>
                </a:spcBef>
              </a:pPr>
              <a:endParaRPr/>
            </a:p>
          </p:txBody>
        </p:sp>
      </p:grpSp>
      <p:grpSp>
        <p:nvGrpSpPr>
          <p:cNvPr id="9" name="Group 9"/>
          <p:cNvGrpSpPr/>
          <p:nvPr/>
        </p:nvGrpSpPr>
        <p:grpSpPr>
          <a:xfrm>
            <a:off x="15939694" y="5175934"/>
            <a:ext cx="1284912" cy="1695646"/>
            <a:chOff x="0" y="0"/>
            <a:chExt cx="338413" cy="446590"/>
          </a:xfrm>
        </p:grpSpPr>
        <p:sp>
          <p:nvSpPr>
            <p:cNvPr id="10" name="Freeform 10"/>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11" name="TextBox 11"/>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39694" y="6871580"/>
            <a:ext cx="1284912" cy="1687470"/>
            <a:chOff x="0" y="0"/>
            <a:chExt cx="338413" cy="444437"/>
          </a:xfrm>
        </p:grpSpPr>
        <p:sp>
          <p:nvSpPr>
            <p:cNvPr id="13" name="Freeform 13"/>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14" name="TextBox 14"/>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15" name="Group 15"/>
          <p:cNvGrpSpPr/>
          <p:nvPr/>
        </p:nvGrpSpPr>
        <p:grpSpPr>
          <a:xfrm>
            <a:off x="15974388" y="81244"/>
            <a:ext cx="1284912" cy="1703594"/>
            <a:chOff x="0" y="0"/>
            <a:chExt cx="338413" cy="448683"/>
          </a:xfrm>
        </p:grpSpPr>
        <p:sp>
          <p:nvSpPr>
            <p:cNvPr id="16" name="Freeform 16"/>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17" name="TextBox 17"/>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15974388" y="1784838"/>
            <a:ext cx="1284912" cy="1695646"/>
            <a:chOff x="0" y="0"/>
            <a:chExt cx="338413" cy="446590"/>
          </a:xfrm>
        </p:grpSpPr>
        <p:sp>
          <p:nvSpPr>
            <p:cNvPr id="19" name="Freeform 19"/>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20" name="TextBox 20"/>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1" name="Group 21"/>
          <p:cNvGrpSpPr/>
          <p:nvPr/>
        </p:nvGrpSpPr>
        <p:grpSpPr>
          <a:xfrm>
            <a:off x="15974388" y="3480288"/>
            <a:ext cx="1284912" cy="1695646"/>
            <a:chOff x="0" y="0"/>
            <a:chExt cx="338413" cy="446590"/>
          </a:xfrm>
        </p:grpSpPr>
        <p:sp>
          <p:nvSpPr>
            <p:cNvPr id="22" name="Freeform 22"/>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23" name="TextBox 23"/>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24" name="Group 24"/>
          <p:cNvGrpSpPr/>
          <p:nvPr/>
        </p:nvGrpSpPr>
        <p:grpSpPr>
          <a:xfrm>
            <a:off x="16601689" y="0"/>
            <a:ext cx="2094770" cy="10287000"/>
            <a:chOff x="0" y="0"/>
            <a:chExt cx="551709" cy="2709333"/>
          </a:xfrm>
        </p:grpSpPr>
        <p:sp>
          <p:nvSpPr>
            <p:cNvPr id="25" name="Freeform 25"/>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0E5459"/>
            </a:solidFill>
          </p:spPr>
          <p:txBody>
            <a:bodyPr/>
            <a:lstStyle/>
            <a:p>
              <a:endParaRPr lang="en-AU"/>
            </a:p>
          </p:txBody>
        </p:sp>
        <p:sp>
          <p:nvSpPr>
            <p:cNvPr id="26" name="TextBox 26"/>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27" name="Freeform 27"/>
          <p:cNvSpPr/>
          <p:nvPr/>
        </p:nvSpPr>
        <p:spPr>
          <a:xfrm>
            <a:off x="9171674" y="3235901"/>
            <a:ext cx="4928318" cy="3285545"/>
          </a:xfrm>
          <a:custGeom>
            <a:avLst/>
            <a:gdLst/>
            <a:ahLst/>
            <a:cxnLst/>
            <a:rect l="l" t="t" r="r" b="b"/>
            <a:pathLst>
              <a:path w="4928318" h="3285545">
                <a:moveTo>
                  <a:pt x="0" y="0"/>
                </a:moveTo>
                <a:lnTo>
                  <a:pt x="4928318" y="0"/>
                </a:lnTo>
                <a:lnTo>
                  <a:pt x="4928318" y="3285545"/>
                </a:lnTo>
                <a:lnTo>
                  <a:pt x="0" y="3285545"/>
                </a:lnTo>
                <a:lnTo>
                  <a:pt x="0" y="0"/>
                </a:lnTo>
                <a:close/>
              </a:path>
            </a:pathLst>
          </a:custGeom>
          <a:blipFill>
            <a:blip r:embed="rId3"/>
            <a:stretch>
              <a:fillRect/>
            </a:stretch>
          </a:blipFill>
        </p:spPr>
        <p:txBody>
          <a:bodyPr/>
          <a:lstStyle/>
          <a:p>
            <a:endParaRPr lang="en-AU"/>
          </a:p>
        </p:txBody>
      </p:sp>
      <p:sp>
        <p:nvSpPr>
          <p:cNvPr id="28" name="Freeform 28"/>
          <p:cNvSpPr/>
          <p:nvPr/>
        </p:nvSpPr>
        <p:spPr>
          <a:xfrm>
            <a:off x="10502314" y="393957"/>
            <a:ext cx="5130509" cy="3418201"/>
          </a:xfrm>
          <a:custGeom>
            <a:avLst/>
            <a:gdLst/>
            <a:ahLst/>
            <a:cxnLst/>
            <a:rect l="l" t="t" r="r" b="b"/>
            <a:pathLst>
              <a:path w="5130509" h="3418201">
                <a:moveTo>
                  <a:pt x="0" y="0"/>
                </a:moveTo>
                <a:lnTo>
                  <a:pt x="5130509" y="0"/>
                </a:lnTo>
                <a:lnTo>
                  <a:pt x="5130509" y="3418201"/>
                </a:lnTo>
                <a:lnTo>
                  <a:pt x="0" y="3418201"/>
                </a:lnTo>
                <a:lnTo>
                  <a:pt x="0" y="0"/>
                </a:lnTo>
                <a:close/>
              </a:path>
            </a:pathLst>
          </a:custGeom>
          <a:blipFill>
            <a:blip r:embed="rId4"/>
            <a:stretch>
              <a:fillRect/>
            </a:stretch>
          </a:blipFill>
        </p:spPr>
        <p:txBody>
          <a:bodyPr/>
          <a:lstStyle/>
          <a:p>
            <a:endParaRPr lang="en-AU"/>
          </a:p>
        </p:txBody>
      </p:sp>
      <p:sp>
        <p:nvSpPr>
          <p:cNvPr id="29" name="TextBox 29"/>
          <p:cNvSpPr txBox="1"/>
          <p:nvPr/>
        </p:nvSpPr>
        <p:spPr>
          <a:xfrm rot="-5400000">
            <a:off x="9115" y="9112846"/>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Design</a:t>
            </a:r>
          </a:p>
        </p:txBody>
      </p:sp>
      <p:sp>
        <p:nvSpPr>
          <p:cNvPr id="30" name="TextBox 30"/>
          <p:cNvSpPr txBox="1"/>
          <p:nvPr/>
        </p:nvSpPr>
        <p:spPr>
          <a:xfrm>
            <a:off x="1460593" y="686053"/>
            <a:ext cx="7541043" cy="3126105"/>
          </a:xfrm>
          <a:prstGeom prst="rect">
            <a:avLst/>
          </a:prstGeom>
        </p:spPr>
        <p:txBody>
          <a:bodyPr lIns="0" tIns="0" rIns="0" bIns="0" rtlCol="0" anchor="t">
            <a:spAutoFit/>
          </a:bodyPr>
          <a:lstStyle/>
          <a:p>
            <a:pPr algn="l">
              <a:lnSpc>
                <a:spcPts val="6209"/>
              </a:lnSpc>
            </a:pPr>
            <a:r>
              <a:rPr lang="en-US" sz="4500" b="1" spc="135">
                <a:solidFill>
                  <a:srgbClr val="0D6D77"/>
                </a:solidFill>
                <a:latin typeface="Arimo Bold"/>
                <a:ea typeface="Arimo Bold"/>
                <a:cs typeface="Arimo Bold"/>
                <a:sym typeface="Arimo Bold"/>
              </a:rPr>
              <a:t>Interested in Information Technology, Automotive, Construction, Design and Technology?</a:t>
            </a:r>
          </a:p>
        </p:txBody>
      </p:sp>
      <p:sp>
        <p:nvSpPr>
          <p:cNvPr id="31" name="TextBox 31"/>
          <p:cNvSpPr txBox="1"/>
          <p:nvPr/>
        </p:nvSpPr>
        <p:spPr>
          <a:xfrm>
            <a:off x="1460593" y="4261974"/>
            <a:ext cx="6409118" cy="1152830"/>
          </a:xfrm>
          <a:prstGeom prst="rect">
            <a:avLst/>
          </a:prstGeom>
        </p:spPr>
        <p:txBody>
          <a:bodyPr lIns="0" tIns="0" rIns="0" bIns="0" rtlCol="0" anchor="t">
            <a:spAutoFit/>
          </a:bodyPr>
          <a:lstStyle/>
          <a:p>
            <a:pPr algn="l">
              <a:lnSpc>
                <a:spcPts val="4581"/>
              </a:lnSpc>
            </a:pPr>
            <a:r>
              <a:rPr lang="en-US" sz="3320" spc="99" dirty="0">
                <a:solidFill>
                  <a:srgbClr val="0D6D77"/>
                </a:solidFill>
                <a:latin typeface="Arimo"/>
                <a:ea typeface="Arimo"/>
                <a:cs typeface="Arimo"/>
                <a:sym typeface="Arimo"/>
              </a:rPr>
              <a:t>These are the jobs they might be interested in...</a:t>
            </a:r>
          </a:p>
        </p:txBody>
      </p:sp>
      <p:sp>
        <p:nvSpPr>
          <p:cNvPr id="32" name="TextBox 32"/>
          <p:cNvSpPr txBox="1"/>
          <p:nvPr/>
        </p:nvSpPr>
        <p:spPr>
          <a:xfrm rot="-5400000">
            <a:off x="15579912" y="66348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sp>
        <p:nvSpPr>
          <p:cNvPr id="33" name="TextBox 33"/>
          <p:cNvSpPr txBox="1"/>
          <p:nvPr/>
        </p:nvSpPr>
        <p:spPr>
          <a:xfrm rot="-5400000">
            <a:off x="15579912" y="23637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sp>
        <p:nvSpPr>
          <p:cNvPr id="34" name="TextBox 34"/>
          <p:cNvSpPr txBox="1"/>
          <p:nvPr/>
        </p:nvSpPr>
        <p:spPr>
          <a:xfrm rot="-5400000">
            <a:off x="15579912" y="405790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Math</a:t>
            </a:r>
          </a:p>
        </p:txBody>
      </p:sp>
      <p:sp>
        <p:nvSpPr>
          <p:cNvPr id="35" name="TextBox 35"/>
          <p:cNvSpPr txBox="1"/>
          <p:nvPr/>
        </p:nvSpPr>
        <p:spPr>
          <a:xfrm rot="-5400000">
            <a:off x="15579912" y="575420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36" name="TextBox 36"/>
          <p:cNvSpPr txBox="1"/>
          <p:nvPr/>
        </p:nvSpPr>
        <p:spPr>
          <a:xfrm rot="-5400000">
            <a:off x="15579912" y="744575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sp>
        <p:nvSpPr>
          <p:cNvPr id="37" name="TextBox 37"/>
          <p:cNvSpPr txBox="1"/>
          <p:nvPr/>
        </p:nvSpPr>
        <p:spPr>
          <a:xfrm>
            <a:off x="1385020" y="6896623"/>
            <a:ext cx="6204376" cy="2978171"/>
          </a:xfrm>
          <a:prstGeom prst="rect">
            <a:avLst/>
          </a:prstGeom>
        </p:spPr>
        <p:txBody>
          <a:bodyPr lIns="0" tIns="0" rIns="0" bIns="0" rtlCol="0" anchor="t">
            <a:spAutoFit/>
          </a:bodyPr>
          <a:lstStyle/>
          <a:p>
            <a:pPr algn="l">
              <a:lnSpc>
                <a:spcPts val="6105"/>
              </a:lnSpc>
            </a:pPr>
            <a:r>
              <a:rPr lang="en-US" sz="2442" b="1" u="none" strike="noStrike" dirty="0">
                <a:solidFill>
                  <a:srgbClr val="0E5459"/>
                </a:solidFill>
                <a:latin typeface="Noto Sans Bold"/>
                <a:ea typeface="Noto Sans Bold"/>
                <a:cs typeface="Noto Sans Bold"/>
                <a:sym typeface="Noto Sans Bold"/>
              </a:rPr>
              <a:t>Hotel / Resort Facilities Manager</a:t>
            </a:r>
          </a:p>
          <a:p>
            <a:pPr algn="l">
              <a:lnSpc>
                <a:spcPts val="6105"/>
              </a:lnSpc>
            </a:pPr>
            <a:r>
              <a:rPr lang="en-US" sz="2442" b="1" u="none" strike="noStrike" dirty="0">
                <a:solidFill>
                  <a:srgbClr val="0E5459"/>
                </a:solidFill>
                <a:latin typeface="Noto Sans Bold"/>
                <a:ea typeface="Noto Sans Bold"/>
                <a:cs typeface="Noto Sans Bold"/>
                <a:sym typeface="Noto Sans Bold"/>
              </a:rPr>
              <a:t>Event Technology / AV Specialist</a:t>
            </a:r>
          </a:p>
          <a:p>
            <a:pPr algn="l">
              <a:lnSpc>
                <a:spcPts val="6105"/>
              </a:lnSpc>
            </a:pPr>
            <a:r>
              <a:rPr lang="en-US" sz="2442" b="1" u="none" strike="noStrike" dirty="0">
                <a:solidFill>
                  <a:srgbClr val="0E5459"/>
                </a:solidFill>
                <a:latin typeface="Noto Sans Bold"/>
                <a:ea typeface="Noto Sans Bold"/>
                <a:cs typeface="Noto Sans Bold"/>
                <a:sym typeface="Noto Sans Bold"/>
              </a:rPr>
              <a:t>Tourism IT Specialist / Systems Analyst</a:t>
            </a:r>
          </a:p>
          <a:p>
            <a:pPr algn="l">
              <a:lnSpc>
                <a:spcPts val="6105"/>
              </a:lnSpc>
            </a:pPr>
            <a:r>
              <a:rPr lang="en-US" sz="2442" b="1" u="none" strike="noStrike" dirty="0">
                <a:solidFill>
                  <a:srgbClr val="0E5459"/>
                </a:solidFill>
                <a:latin typeface="Noto Sans Bold"/>
                <a:ea typeface="Noto Sans Bold"/>
                <a:cs typeface="Noto Sans Bold"/>
                <a:sym typeface="Noto Sans Bold"/>
              </a:rPr>
              <a:t>Aviation</a:t>
            </a:r>
          </a:p>
        </p:txBody>
      </p:sp>
      <p:sp>
        <p:nvSpPr>
          <p:cNvPr id="38" name="TextBox 38"/>
          <p:cNvSpPr txBox="1"/>
          <p:nvPr/>
        </p:nvSpPr>
        <p:spPr>
          <a:xfrm>
            <a:off x="8208604" y="6244311"/>
            <a:ext cx="5472261" cy="2978171"/>
          </a:xfrm>
          <a:prstGeom prst="rect">
            <a:avLst/>
          </a:prstGeom>
        </p:spPr>
        <p:txBody>
          <a:bodyPr lIns="0" tIns="0" rIns="0" bIns="0" rtlCol="0" anchor="t">
            <a:spAutoFit/>
          </a:bodyPr>
          <a:lstStyle/>
          <a:p>
            <a:pPr algn="l">
              <a:lnSpc>
                <a:spcPts val="6105"/>
              </a:lnSpc>
            </a:pPr>
            <a:r>
              <a:rPr lang="en-US" sz="2442" b="1" u="none" strike="noStrike" dirty="0">
                <a:solidFill>
                  <a:srgbClr val="0E5459"/>
                </a:solidFill>
                <a:latin typeface="Noto Sans Bold"/>
                <a:ea typeface="Noto Sans Bold"/>
                <a:cs typeface="Noto Sans Bold"/>
                <a:sym typeface="Noto Sans Bold"/>
              </a:rPr>
              <a:t>Theme Park / Attraction Technician</a:t>
            </a:r>
          </a:p>
          <a:p>
            <a:pPr algn="l">
              <a:lnSpc>
                <a:spcPts val="6105"/>
              </a:lnSpc>
            </a:pPr>
            <a:r>
              <a:rPr lang="en-US" sz="2442" b="1" u="none" strike="noStrike" dirty="0">
                <a:solidFill>
                  <a:srgbClr val="0E5459"/>
                </a:solidFill>
                <a:latin typeface="Noto Sans Bold"/>
                <a:ea typeface="Noto Sans Bold"/>
                <a:cs typeface="Noto Sans Bold"/>
                <a:sym typeface="Noto Sans Bold"/>
              </a:rPr>
              <a:t>Design and venue construction</a:t>
            </a:r>
          </a:p>
          <a:p>
            <a:pPr algn="l">
              <a:lnSpc>
                <a:spcPts val="6105"/>
              </a:lnSpc>
            </a:pPr>
            <a:r>
              <a:rPr lang="en-US" sz="2442" b="1" u="none" strike="noStrike" dirty="0">
                <a:solidFill>
                  <a:srgbClr val="0E5459"/>
                </a:solidFill>
                <a:latin typeface="Noto Sans Bold"/>
                <a:ea typeface="Noto Sans Bold"/>
                <a:cs typeface="Noto Sans Bold"/>
                <a:sym typeface="Noto Sans Bold"/>
              </a:rPr>
              <a:t>Transport / Fleet Manager</a:t>
            </a:r>
          </a:p>
          <a:p>
            <a:pPr algn="l">
              <a:lnSpc>
                <a:spcPts val="6105"/>
              </a:lnSpc>
            </a:pPr>
            <a:r>
              <a:rPr lang="en-US" sz="2442" b="1" u="none" strike="noStrike" dirty="0">
                <a:solidFill>
                  <a:srgbClr val="0E5459"/>
                </a:solidFill>
                <a:latin typeface="Noto Sans Bold"/>
                <a:ea typeface="Noto Sans Bold"/>
                <a:cs typeface="Noto Sans Bold"/>
                <a:sym typeface="Noto Sans Bold"/>
              </a:rPr>
              <a:t>Virtual Reality Tours</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36000"/>
            </a:blip>
            <a:stretch>
              <a:fillRect/>
            </a:stretch>
          </a:blipFill>
        </p:spPr>
        <p:txBody>
          <a:bodyPr/>
          <a:lstStyle/>
          <a:p>
            <a:endParaRPr lang="en-AU"/>
          </a:p>
        </p:txBody>
      </p:sp>
      <p:grpSp>
        <p:nvGrpSpPr>
          <p:cNvPr id="3" name="Group 3"/>
          <p:cNvGrpSpPr/>
          <p:nvPr/>
        </p:nvGrpSpPr>
        <p:grpSpPr>
          <a:xfrm>
            <a:off x="15939694" y="5175934"/>
            <a:ext cx="1284912" cy="1695646"/>
            <a:chOff x="0" y="0"/>
            <a:chExt cx="338413" cy="446590"/>
          </a:xfrm>
        </p:grpSpPr>
        <p:sp>
          <p:nvSpPr>
            <p:cNvPr id="4" name="Freeform 4"/>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ACDFD6"/>
            </a:solidFill>
          </p:spPr>
          <p:txBody>
            <a:bodyPr/>
            <a:lstStyle/>
            <a:p>
              <a:endParaRPr lang="en-AU"/>
            </a:p>
          </p:txBody>
        </p:sp>
        <p:sp>
          <p:nvSpPr>
            <p:cNvPr id="5" name="TextBox 5"/>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grpSp>
        <p:nvGrpSpPr>
          <p:cNvPr id="6" name="Group 6"/>
          <p:cNvGrpSpPr/>
          <p:nvPr/>
        </p:nvGrpSpPr>
        <p:grpSpPr>
          <a:xfrm>
            <a:off x="15939694" y="6871580"/>
            <a:ext cx="1284912" cy="1687470"/>
            <a:chOff x="0" y="0"/>
            <a:chExt cx="338413" cy="444437"/>
          </a:xfrm>
        </p:grpSpPr>
        <p:sp>
          <p:nvSpPr>
            <p:cNvPr id="7" name="Freeform 7"/>
            <p:cNvSpPr/>
            <p:nvPr/>
          </p:nvSpPr>
          <p:spPr>
            <a:xfrm>
              <a:off x="0" y="0"/>
              <a:ext cx="338413" cy="444437"/>
            </a:xfrm>
            <a:custGeom>
              <a:avLst/>
              <a:gdLst/>
              <a:ahLst/>
              <a:cxnLst/>
              <a:rect l="l" t="t" r="r" b="b"/>
              <a:pathLst>
                <a:path w="338413" h="444437">
                  <a:moveTo>
                    <a:pt x="108455" y="0"/>
                  </a:moveTo>
                  <a:lnTo>
                    <a:pt x="229958" y="0"/>
                  </a:lnTo>
                  <a:cubicBezTo>
                    <a:pt x="289856" y="0"/>
                    <a:pt x="338413" y="48557"/>
                    <a:pt x="338413" y="108455"/>
                  </a:cubicBezTo>
                  <a:lnTo>
                    <a:pt x="338413" y="335982"/>
                  </a:lnTo>
                  <a:cubicBezTo>
                    <a:pt x="338413" y="364746"/>
                    <a:pt x="326986" y="392332"/>
                    <a:pt x="306647" y="412671"/>
                  </a:cubicBezTo>
                  <a:cubicBezTo>
                    <a:pt x="286308" y="433010"/>
                    <a:pt x="258722" y="444437"/>
                    <a:pt x="229958" y="444437"/>
                  </a:cubicBezTo>
                  <a:lnTo>
                    <a:pt x="108455" y="444437"/>
                  </a:lnTo>
                  <a:cubicBezTo>
                    <a:pt x="48557" y="444437"/>
                    <a:pt x="0" y="395880"/>
                    <a:pt x="0" y="335982"/>
                  </a:cubicBezTo>
                  <a:lnTo>
                    <a:pt x="0" y="108455"/>
                  </a:lnTo>
                  <a:cubicBezTo>
                    <a:pt x="0" y="79691"/>
                    <a:pt x="11426" y="52105"/>
                    <a:pt x="31766" y="31766"/>
                  </a:cubicBezTo>
                  <a:cubicBezTo>
                    <a:pt x="52105" y="11426"/>
                    <a:pt x="79691" y="0"/>
                    <a:pt x="108455" y="0"/>
                  </a:cubicBezTo>
                  <a:close/>
                </a:path>
              </a:pathLst>
            </a:custGeom>
            <a:solidFill>
              <a:srgbClr val="43AB9A"/>
            </a:solidFill>
          </p:spPr>
          <p:txBody>
            <a:bodyPr/>
            <a:lstStyle/>
            <a:p>
              <a:endParaRPr lang="en-AU"/>
            </a:p>
          </p:txBody>
        </p:sp>
        <p:sp>
          <p:nvSpPr>
            <p:cNvPr id="8" name="TextBox 8"/>
            <p:cNvSpPr txBox="1"/>
            <p:nvPr/>
          </p:nvSpPr>
          <p:spPr>
            <a:xfrm>
              <a:off x="0" y="9525"/>
              <a:ext cx="338413" cy="434912"/>
            </a:xfrm>
            <a:prstGeom prst="rect">
              <a:avLst/>
            </a:prstGeom>
          </p:spPr>
          <p:txBody>
            <a:bodyPr lIns="50800" tIns="50800" rIns="50800" bIns="50800" rtlCol="0" anchor="ctr"/>
            <a:lstStyle/>
            <a:p>
              <a:pPr algn="ctr">
                <a:lnSpc>
                  <a:spcPts val="2879"/>
                </a:lnSpc>
              </a:pPr>
              <a:endParaRPr/>
            </a:p>
          </p:txBody>
        </p:sp>
      </p:grpSp>
      <p:grpSp>
        <p:nvGrpSpPr>
          <p:cNvPr id="9" name="Group 9"/>
          <p:cNvGrpSpPr/>
          <p:nvPr/>
        </p:nvGrpSpPr>
        <p:grpSpPr>
          <a:xfrm>
            <a:off x="15974388" y="8559050"/>
            <a:ext cx="1284912" cy="1694313"/>
            <a:chOff x="0" y="0"/>
            <a:chExt cx="338413" cy="446239"/>
          </a:xfrm>
        </p:grpSpPr>
        <p:sp>
          <p:nvSpPr>
            <p:cNvPr id="10" name="Freeform 10"/>
            <p:cNvSpPr/>
            <p:nvPr/>
          </p:nvSpPr>
          <p:spPr>
            <a:xfrm>
              <a:off x="0" y="0"/>
              <a:ext cx="338413" cy="446239"/>
            </a:xfrm>
            <a:custGeom>
              <a:avLst/>
              <a:gdLst/>
              <a:ahLst/>
              <a:cxnLst/>
              <a:rect l="l" t="t" r="r" b="b"/>
              <a:pathLst>
                <a:path w="338413" h="446239">
                  <a:moveTo>
                    <a:pt x="108455" y="0"/>
                  </a:moveTo>
                  <a:lnTo>
                    <a:pt x="229958" y="0"/>
                  </a:lnTo>
                  <a:cubicBezTo>
                    <a:pt x="289856" y="0"/>
                    <a:pt x="338413" y="48557"/>
                    <a:pt x="338413" y="108455"/>
                  </a:cubicBezTo>
                  <a:lnTo>
                    <a:pt x="338413" y="337784"/>
                  </a:lnTo>
                  <a:cubicBezTo>
                    <a:pt x="338413" y="366548"/>
                    <a:pt x="326986" y="394134"/>
                    <a:pt x="306647" y="414473"/>
                  </a:cubicBezTo>
                  <a:cubicBezTo>
                    <a:pt x="286308" y="434813"/>
                    <a:pt x="258722" y="446239"/>
                    <a:pt x="229958" y="446239"/>
                  </a:cubicBezTo>
                  <a:lnTo>
                    <a:pt x="108455" y="446239"/>
                  </a:lnTo>
                  <a:cubicBezTo>
                    <a:pt x="79691" y="446239"/>
                    <a:pt x="52105" y="434813"/>
                    <a:pt x="31766" y="414473"/>
                  </a:cubicBezTo>
                  <a:cubicBezTo>
                    <a:pt x="11426" y="394134"/>
                    <a:pt x="0" y="366548"/>
                    <a:pt x="0" y="337784"/>
                  </a:cubicBezTo>
                  <a:lnTo>
                    <a:pt x="0" y="108455"/>
                  </a:lnTo>
                  <a:cubicBezTo>
                    <a:pt x="0" y="79691"/>
                    <a:pt x="11426" y="52105"/>
                    <a:pt x="31766" y="31766"/>
                  </a:cubicBezTo>
                  <a:cubicBezTo>
                    <a:pt x="52105" y="11426"/>
                    <a:pt x="79691" y="0"/>
                    <a:pt x="108455" y="0"/>
                  </a:cubicBezTo>
                  <a:close/>
                </a:path>
              </a:pathLst>
            </a:custGeom>
            <a:solidFill>
              <a:srgbClr val="E3F4F1"/>
            </a:solidFill>
          </p:spPr>
          <p:txBody>
            <a:bodyPr/>
            <a:lstStyle/>
            <a:p>
              <a:endParaRPr lang="en-AU"/>
            </a:p>
          </p:txBody>
        </p:sp>
        <p:sp>
          <p:nvSpPr>
            <p:cNvPr id="11" name="TextBox 11"/>
            <p:cNvSpPr txBox="1"/>
            <p:nvPr/>
          </p:nvSpPr>
          <p:spPr>
            <a:xfrm>
              <a:off x="0" y="9525"/>
              <a:ext cx="338413" cy="436714"/>
            </a:xfrm>
            <a:prstGeom prst="rect">
              <a:avLst/>
            </a:prstGeom>
          </p:spPr>
          <p:txBody>
            <a:bodyPr lIns="50800" tIns="50800" rIns="50800" bIns="50800" rtlCol="0" anchor="ctr"/>
            <a:lstStyle/>
            <a:p>
              <a:pPr algn="ctr">
                <a:lnSpc>
                  <a:spcPts val="2879"/>
                </a:lnSpc>
              </a:pPr>
              <a:endParaRPr/>
            </a:p>
          </p:txBody>
        </p:sp>
      </p:grpSp>
      <p:grpSp>
        <p:nvGrpSpPr>
          <p:cNvPr id="12" name="Group 12"/>
          <p:cNvGrpSpPr/>
          <p:nvPr/>
        </p:nvGrpSpPr>
        <p:grpSpPr>
          <a:xfrm>
            <a:off x="15974388" y="81244"/>
            <a:ext cx="1284912" cy="1703594"/>
            <a:chOff x="0" y="0"/>
            <a:chExt cx="338413" cy="448683"/>
          </a:xfrm>
        </p:grpSpPr>
        <p:sp>
          <p:nvSpPr>
            <p:cNvPr id="13" name="Freeform 13"/>
            <p:cNvSpPr/>
            <p:nvPr/>
          </p:nvSpPr>
          <p:spPr>
            <a:xfrm>
              <a:off x="0" y="0"/>
              <a:ext cx="338413" cy="448683"/>
            </a:xfrm>
            <a:custGeom>
              <a:avLst/>
              <a:gdLst/>
              <a:ahLst/>
              <a:cxnLst/>
              <a:rect l="l" t="t" r="r" b="b"/>
              <a:pathLst>
                <a:path w="338413" h="448683">
                  <a:moveTo>
                    <a:pt x="108455" y="0"/>
                  </a:moveTo>
                  <a:lnTo>
                    <a:pt x="229958" y="0"/>
                  </a:lnTo>
                  <a:cubicBezTo>
                    <a:pt x="289856" y="0"/>
                    <a:pt x="338413" y="48557"/>
                    <a:pt x="338413" y="108455"/>
                  </a:cubicBezTo>
                  <a:lnTo>
                    <a:pt x="338413" y="340229"/>
                  </a:lnTo>
                  <a:cubicBezTo>
                    <a:pt x="338413" y="368993"/>
                    <a:pt x="326986" y="396578"/>
                    <a:pt x="306647" y="416918"/>
                  </a:cubicBezTo>
                  <a:cubicBezTo>
                    <a:pt x="286308" y="437257"/>
                    <a:pt x="258722" y="448683"/>
                    <a:pt x="229958" y="448683"/>
                  </a:cubicBezTo>
                  <a:lnTo>
                    <a:pt x="108455" y="448683"/>
                  </a:lnTo>
                  <a:cubicBezTo>
                    <a:pt x="79691" y="448683"/>
                    <a:pt x="52105" y="437257"/>
                    <a:pt x="31766" y="416918"/>
                  </a:cubicBezTo>
                  <a:cubicBezTo>
                    <a:pt x="11426" y="396578"/>
                    <a:pt x="0" y="368993"/>
                    <a:pt x="0" y="340229"/>
                  </a:cubicBezTo>
                  <a:lnTo>
                    <a:pt x="0" y="108455"/>
                  </a:lnTo>
                  <a:cubicBezTo>
                    <a:pt x="0" y="79691"/>
                    <a:pt x="11426" y="52105"/>
                    <a:pt x="31766" y="31766"/>
                  </a:cubicBezTo>
                  <a:cubicBezTo>
                    <a:pt x="52105" y="11426"/>
                    <a:pt x="79691" y="0"/>
                    <a:pt x="108455" y="0"/>
                  </a:cubicBezTo>
                  <a:close/>
                </a:path>
              </a:pathLst>
            </a:custGeom>
            <a:solidFill>
              <a:srgbClr val="0E5459"/>
            </a:solidFill>
          </p:spPr>
          <p:txBody>
            <a:bodyPr/>
            <a:lstStyle/>
            <a:p>
              <a:endParaRPr lang="en-AU"/>
            </a:p>
          </p:txBody>
        </p:sp>
        <p:sp>
          <p:nvSpPr>
            <p:cNvPr id="14" name="TextBox 14"/>
            <p:cNvSpPr txBox="1"/>
            <p:nvPr/>
          </p:nvSpPr>
          <p:spPr>
            <a:xfrm>
              <a:off x="0" y="9525"/>
              <a:ext cx="338413" cy="439158"/>
            </a:xfrm>
            <a:prstGeom prst="rect">
              <a:avLst/>
            </a:prstGeom>
          </p:spPr>
          <p:txBody>
            <a:bodyPr lIns="50800" tIns="50800" rIns="50800" bIns="50800" rtlCol="0" anchor="ctr"/>
            <a:lstStyle/>
            <a:p>
              <a:pPr algn="ctr">
                <a:lnSpc>
                  <a:spcPts val="2879"/>
                </a:lnSpc>
              </a:pPr>
              <a:endParaRPr/>
            </a:p>
          </p:txBody>
        </p:sp>
      </p:grpSp>
      <p:sp>
        <p:nvSpPr>
          <p:cNvPr id="15" name="TextBox 15"/>
          <p:cNvSpPr txBox="1"/>
          <p:nvPr/>
        </p:nvSpPr>
        <p:spPr>
          <a:xfrm rot="-5400000">
            <a:off x="15579912" y="663484"/>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Hospitality</a:t>
            </a:r>
          </a:p>
        </p:txBody>
      </p:sp>
      <p:grpSp>
        <p:nvGrpSpPr>
          <p:cNvPr id="16" name="Group 16"/>
          <p:cNvGrpSpPr/>
          <p:nvPr/>
        </p:nvGrpSpPr>
        <p:grpSpPr>
          <a:xfrm>
            <a:off x="15974388" y="1784838"/>
            <a:ext cx="1284912" cy="1695646"/>
            <a:chOff x="0" y="0"/>
            <a:chExt cx="338413" cy="446590"/>
          </a:xfrm>
        </p:grpSpPr>
        <p:sp>
          <p:nvSpPr>
            <p:cNvPr id="17" name="Freeform 17"/>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33BA9C"/>
            </a:solidFill>
          </p:spPr>
          <p:txBody>
            <a:bodyPr/>
            <a:lstStyle/>
            <a:p>
              <a:endParaRPr lang="en-AU"/>
            </a:p>
          </p:txBody>
        </p:sp>
        <p:sp>
          <p:nvSpPr>
            <p:cNvPr id="18" name="TextBox 18"/>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sp>
        <p:nvSpPr>
          <p:cNvPr id="19" name="TextBox 19"/>
          <p:cNvSpPr txBox="1"/>
          <p:nvPr/>
        </p:nvSpPr>
        <p:spPr>
          <a:xfrm rot="-5400000">
            <a:off x="15579912" y="236375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The Arts</a:t>
            </a:r>
          </a:p>
        </p:txBody>
      </p:sp>
      <p:grpSp>
        <p:nvGrpSpPr>
          <p:cNvPr id="20" name="Group 20"/>
          <p:cNvGrpSpPr/>
          <p:nvPr/>
        </p:nvGrpSpPr>
        <p:grpSpPr>
          <a:xfrm>
            <a:off x="15974388" y="3480288"/>
            <a:ext cx="1284912" cy="1695646"/>
            <a:chOff x="0" y="0"/>
            <a:chExt cx="338413" cy="446590"/>
          </a:xfrm>
        </p:grpSpPr>
        <p:sp>
          <p:nvSpPr>
            <p:cNvPr id="21" name="Freeform 21"/>
            <p:cNvSpPr/>
            <p:nvPr/>
          </p:nvSpPr>
          <p:spPr>
            <a:xfrm>
              <a:off x="0" y="0"/>
              <a:ext cx="338413" cy="446590"/>
            </a:xfrm>
            <a:custGeom>
              <a:avLst/>
              <a:gdLst/>
              <a:ahLst/>
              <a:cxnLst/>
              <a:rect l="l" t="t" r="r" b="b"/>
              <a:pathLst>
                <a:path w="338413" h="446590">
                  <a:moveTo>
                    <a:pt x="108455" y="0"/>
                  </a:moveTo>
                  <a:lnTo>
                    <a:pt x="229958" y="0"/>
                  </a:lnTo>
                  <a:cubicBezTo>
                    <a:pt x="289856" y="0"/>
                    <a:pt x="338413" y="48557"/>
                    <a:pt x="338413" y="108455"/>
                  </a:cubicBezTo>
                  <a:lnTo>
                    <a:pt x="338413" y="338135"/>
                  </a:lnTo>
                  <a:cubicBezTo>
                    <a:pt x="338413" y="366899"/>
                    <a:pt x="326986" y="394485"/>
                    <a:pt x="306647" y="414824"/>
                  </a:cubicBezTo>
                  <a:cubicBezTo>
                    <a:pt x="286308" y="435163"/>
                    <a:pt x="258722" y="446590"/>
                    <a:pt x="229958" y="446590"/>
                  </a:cubicBezTo>
                  <a:lnTo>
                    <a:pt x="108455" y="446590"/>
                  </a:lnTo>
                  <a:cubicBezTo>
                    <a:pt x="79691" y="446590"/>
                    <a:pt x="52105" y="435163"/>
                    <a:pt x="31766" y="414824"/>
                  </a:cubicBezTo>
                  <a:cubicBezTo>
                    <a:pt x="11426" y="394485"/>
                    <a:pt x="0" y="366899"/>
                    <a:pt x="0" y="338135"/>
                  </a:cubicBezTo>
                  <a:lnTo>
                    <a:pt x="0" y="108455"/>
                  </a:lnTo>
                  <a:cubicBezTo>
                    <a:pt x="0" y="79691"/>
                    <a:pt x="11426" y="52105"/>
                    <a:pt x="31766" y="31766"/>
                  </a:cubicBezTo>
                  <a:cubicBezTo>
                    <a:pt x="52105" y="11426"/>
                    <a:pt x="79691" y="0"/>
                    <a:pt x="108455" y="0"/>
                  </a:cubicBezTo>
                  <a:close/>
                </a:path>
              </a:pathLst>
            </a:custGeom>
            <a:solidFill>
              <a:srgbClr val="0D6D77"/>
            </a:solidFill>
          </p:spPr>
          <p:txBody>
            <a:bodyPr/>
            <a:lstStyle/>
            <a:p>
              <a:endParaRPr lang="en-AU"/>
            </a:p>
          </p:txBody>
        </p:sp>
        <p:sp>
          <p:nvSpPr>
            <p:cNvPr id="22" name="TextBox 22"/>
            <p:cNvSpPr txBox="1"/>
            <p:nvPr/>
          </p:nvSpPr>
          <p:spPr>
            <a:xfrm>
              <a:off x="0" y="9525"/>
              <a:ext cx="338413" cy="437065"/>
            </a:xfrm>
            <a:prstGeom prst="rect">
              <a:avLst/>
            </a:prstGeom>
          </p:spPr>
          <p:txBody>
            <a:bodyPr lIns="50800" tIns="50800" rIns="50800" bIns="50800" rtlCol="0" anchor="ctr"/>
            <a:lstStyle/>
            <a:p>
              <a:pPr algn="ctr">
                <a:lnSpc>
                  <a:spcPts val="2879"/>
                </a:lnSpc>
              </a:pPr>
              <a:endParaRPr/>
            </a:p>
          </p:txBody>
        </p:sp>
      </p:grpSp>
      <p:sp>
        <p:nvSpPr>
          <p:cNvPr id="23" name="TextBox 23"/>
          <p:cNvSpPr txBox="1"/>
          <p:nvPr/>
        </p:nvSpPr>
        <p:spPr>
          <a:xfrm rot="-5400000">
            <a:off x="15579912" y="405790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Math</a:t>
            </a:r>
          </a:p>
        </p:txBody>
      </p:sp>
      <p:sp>
        <p:nvSpPr>
          <p:cNvPr id="24" name="TextBox 24"/>
          <p:cNvSpPr txBox="1"/>
          <p:nvPr/>
        </p:nvSpPr>
        <p:spPr>
          <a:xfrm rot="-5400000">
            <a:off x="15579912" y="5754200"/>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Outdoor</a:t>
            </a:r>
          </a:p>
        </p:txBody>
      </p:sp>
      <p:sp>
        <p:nvSpPr>
          <p:cNvPr id="25" name="TextBox 25"/>
          <p:cNvSpPr txBox="1"/>
          <p:nvPr/>
        </p:nvSpPr>
        <p:spPr>
          <a:xfrm rot="-5400000">
            <a:off x="15579912" y="9136650"/>
            <a:ext cx="1465362" cy="539115"/>
          </a:xfrm>
          <a:prstGeom prst="rect">
            <a:avLst/>
          </a:prstGeom>
        </p:spPr>
        <p:txBody>
          <a:bodyPr lIns="0" tIns="0" rIns="0" bIns="0" rtlCol="0" anchor="t">
            <a:spAutoFit/>
          </a:bodyPr>
          <a:lstStyle/>
          <a:p>
            <a:pPr algn="ctr">
              <a:lnSpc>
                <a:spcPts val="4409"/>
              </a:lnSpc>
            </a:pPr>
            <a:r>
              <a:rPr lang="en-US" sz="3150">
                <a:solidFill>
                  <a:srgbClr val="0E5459"/>
                </a:solidFill>
                <a:latin typeface="Open Sans Condensed"/>
                <a:ea typeface="Open Sans Condensed"/>
                <a:cs typeface="Open Sans Condensed"/>
                <a:sym typeface="Open Sans Condensed"/>
              </a:rPr>
              <a:t>Design</a:t>
            </a:r>
          </a:p>
        </p:txBody>
      </p:sp>
      <p:sp>
        <p:nvSpPr>
          <p:cNvPr id="26" name="TextBox 26"/>
          <p:cNvSpPr txBox="1"/>
          <p:nvPr/>
        </p:nvSpPr>
        <p:spPr>
          <a:xfrm rot="-5400000">
            <a:off x="15579912" y="7445758"/>
            <a:ext cx="1465362" cy="539115"/>
          </a:xfrm>
          <a:prstGeom prst="rect">
            <a:avLst/>
          </a:prstGeom>
        </p:spPr>
        <p:txBody>
          <a:bodyPr lIns="0" tIns="0" rIns="0" bIns="0" rtlCol="0" anchor="t">
            <a:spAutoFit/>
          </a:bodyPr>
          <a:lstStyle/>
          <a:p>
            <a:pPr algn="ctr">
              <a:lnSpc>
                <a:spcPts val="4409"/>
              </a:lnSpc>
            </a:pPr>
            <a:r>
              <a:rPr lang="en-US" sz="3150">
                <a:solidFill>
                  <a:srgbClr val="FFFFFF"/>
                </a:solidFill>
                <a:latin typeface="Open Sans Condensed"/>
                <a:ea typeface="Open Sans Condensed"/>
                <a:cs typeface="Open Sans Condensed"/>
                <a:sym typeface="Open Sans Condensed"/>
              </a:rPr>
              <a:t>HASS</a:t>
            </a:r>
          </a:p>
        </p:txBody>
      </p:sp>
      <p:grpSp>
        <p:nvGrpSpPr>
          <p:cNvPr id="27" name="Group 27"/>
          <p:cNvGrpSpPr/>
          <p:nvPr/>
        </p:nvGrpSpPr>
        <p:grpSpPr>
          <a:xfrm>
            <a:off x="16601689" y="0"/>
            <a:ext cx="2094770" cy="10287000"/>
            <a:chOff x="0" y="0"/>
            <a:chExt cx="551709" cy="2709333"/>
          </a:xfrm>
        </p:grpSpPr>
        <p:sp>
          <p:nvSpPr>
            <p:cNvPr id="28" name="Freeform 28"/>
            <p:cNvSpPr/>
            <p:nvPr/>
          </p:nvSpPr>
          <p:spPr>
            <a:xfrm>
              <a:off x="0" y="0"/>
              <a:ext cx="551709" cy="2709333"/>
            </a:xfrm>
            <a:custGeom>
              <a:avLst/>
              <a:gdLst/>
              <a:ahLst/>
              <a:cxnLst/>
              <a:rect l="l" t="t" r="r" b="b"/>
              <a:pathLst>
                <a:path w="551709" h="2709333">
                  <a:moveTo>
                    <a:pt x="0" y="0"/>
                  </a:moveTo>
                  <a:lnTo>
                    <a:pt x="551709" y="0"/>
                  </a:lnTo>
                  <a:lnTo>
                    <a:pt x="551709" y="2709333"/>
                  </a:lnTo>
                  <a:lnTo>
                    <a:pt x="0" y="2709333"/>
                  </a:lnTo>
                  <a:close/>
                </a:path>
              </a:pathLst>
            </a:custGeom>
            <a:solidFill>
              <a:srgbClr val="0E5459"/>
            </a:solidFill>
          </p:spPr>
          <p:txBody>
            <a:bodyPr/>
            <a:lstStyle/>
            <a:p>
              <a:endParaRPr lang="en-AU"/>
            </a:p>
          </p:txBody>
        </p:sp>
        <p:sp>
          <p:nvSpPr>
            <p:cNvPr id="29" name="TextBox 29"/>
            <p:cNvSpPr txBox="1"/>
            <p:nvPr/>
          </p:nvSpPr>
          <p:spPr>
            <a:xfrm>
              <a:off x="0" y="-28575"/>
              <a:ext cx="551709"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30" name="TextBox 30"/>
          <p:cNvSpPr txBox="1"/>
          <p:nvPr/>
        </p:nvSpPr>
        <p:spPr>
          <a:xfrm>
            <a:off x="2432716" y="2680384"/>
            <a:ext cx="11751412" cy="4962525"/>
          </a:xfrm>
          <a:prstGeom prst="rect">
            <a:avLst/>
          </a:prstGeom>
        </p:spPr>
        <p:txBody>
          <a:bodyPr lIns="0" tIns="0" rIns="0" bIns="0" rtlCol="0" anchor="t">
            <a:spAutoFit/>
          </a:bodyPr>
          <a:lstStyle/>
          <a:p>
            <a:pPr marL="0" lvl="0" indent="0" algn="ctr">
              <a:lnSpc>
                <a:spcPts val="6918"/>
              </a:lnSpc>
              <a:spcBef>
                <a:spcPct val="0"/>
              </a:spcBef>
            </a:pPr>
            <a:r>
              <a:rPr lang="en-US" sz="5765" b="1" u="none" strike="noStrike" spc="172">
                <a:solidFill>
                  <a:srgbClr val="0E5459"/>
                </a:solidFill>
                <a:latin typeface="Arimo Bold"/>
                <a:ea typeface="Arimo Bold"/>
                <a:cs typeface="Arimo Bold"/>
                <a:sym typeface="Arimo Bold"/>
              </a:rPr>
              <a:t>Curriculum Connections</a:t>
            </a:r>
          </a:p>
          <a:p>
            <a:pPr marL="0" lvl="0" indent="0" algn="ctr">
              <a:lnSpc>
                <a:spcPts val="5358"/>
              </a:lnSpc>
              <a:spcBef>
                <a:spcPct val="0"/>
              </a:spcBef>
            </a:pPr>
            <a:endParaRPr lang="en-US" sz="5765" b="1" u="none" strike="noStrike" spc="172">
              <a:solidFill>
                <a:srgbClr val="0E5459"/>
              </a:solidFill>
              <a:latin typeface="Arimo Bold"/>
              <a:ea typeface="Arimo Bold"/>
              <a:cs typeface="Arimo Bold"/>
              <a:sym typeface="Arimo Bold"/>
            </a:endParaRP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Do you have students with an interest in </a:t>
            </a: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Tourism &amp; Hospitality?</a:t>
            </a:r>
          </a:p>
          <a:p>
            <a:pPr marL="0" lvl="0" indent="0" algn="ctr">
              <a:lnSpc>
                <a:spcPts val="5358"/>
              </a:lnSpc>
              <a:spcBef>
                <a:spcPct val="0"/>
              </a:spcBef>
            </a:pPr>
            <a:endParaRPr lang="en-US" sz="4465" b="1" u="none" strike="noStrike" spc="133">
              <a:solidFill>
                <a:srgbClr val="0E5459"/>
              </a:solidFill>
              <a:latin typeface="Arimo Bold"/>
              <a:ea typeface="Arimo Bold"/>
              <a:cs typeface="Arimo Bold"/>
              <a:sym typeface="Arimo Bold"/>
            </a:endParaRP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Turn their interests into a career!</a:t>
            </a:r>
          </a:p>
          <a:p>
            <a:pPr marL="0" lvl="0" indent="0" algn="ctr">
              <a:lnSpc>
                <a:spcPts val="5358"/>
              </a:lnSpc>
              <a:spcBef>
                <a:spcPct val="0"/>
              </a:spcBef>
            </a:pPr>
            <a:r>
              <a:rPr lang="en-US" sz="4465" b="1" u="none" strike="noStrike" spc="133">
                <a:solidFill>
                  <a:srgbClr val="0E5459"/>
                </a:solidFill>
                <a:latin typeface="Arimo Bold"/>
                <a:ea typeface="Arimo Bold"/>
                <a:cs typeface="Arimo Bold"/>
                <a:sym typeface="Arimo Bold"/>
              </a:rPr>
              <a:t>Here are some jobs they could explore!</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3F4F1"/>
        </a:solidFill>
        <a:effectLst/>
      </p:bgPr>
    </p:bg>
    <p:spTree>
      <p:nvGrpSpPr>
        <p:cNvPr id="1" name=""/>
        <p:cNvGrpSpPr/>
        <p:nvPr/>
      </p:nvGrpSpPr>
      <p:grpSpPr>
        <a:xfrm>
          <a:off x="0" y="0"/>
          <a:ext cx="0" cy="0"/>
          <a:chOff x="0" y="0"/>
          <a:chExt cx="0" cy="0"/>
        </a:xfrm>
      </p:grpSpPr>
      <p:sp>
        <p:nvSpPr>
          <p:cNvPr id="2" name="Freeform 2"/>
          <p:cNvSpPr/>
          <p:nvPr/>
        </p:nvSpPr>
        <p:spPr>
          <a:xfrm>
            <a:off x="0" y="-783972"/>
            <a:ext cx="18288000" cy="11070972"/>
          </a:xfrm>
          <a:custGeom>
            <a:avLst/>
            <a:gdLst/>
            <a:ahLst/>
            <a:cxnLst/>
            <a:rect l="l" t="t" r="r" b="b"/>
            <a:pathLst>
              <a:path w="18288000" h="11070972">
                <a:moveTo>
                  <a:pt x="0" y="0"/>
                </a:moveTo>
                <a:lnTo>
                  <a:pt x="18288000" y="0"/>
                </a:lnTo>
                <a:lnTo>
                  <a:pt x="18288000" y="11070972"/>
                </a:lnTo>
                <a:lnTo>
                  <a:pt x="0" y="11070972"/>
                </a:lnTo>
                <a:lnTo>
                  <a:pt x="0" y="0"/>
                </a:lnTo>
                <a:close/>
              </a:path>
            </a:pathLst>
          </a:custGeom>
          <a:blipFill>
            <a:blip r:embed="rId3">
              <a:alphaModFix amt="18999"/>
            </a:blip>
            <a:stretch>
              <a:fillRect t="-5028" b="-5028"/>
            </a:stretch>
          </a:blipFill>
        </p:spPr>
        <p:txBody>
          <a:bodyPr/>
          <a:lstStyle/>
          <a:p>
            <a:endParaRPr lang="en-AU"/>
          </a:p>
        </p:txBody>
      </p:sp>
      <p:sp>
        <p:nvSpPr>
          <p:cNvPr id="3" name="TextBox 3"/>
          <p:cNvSpPr txBox="1"/>
          <p:nvPr/>
        </p:nvSpPr>
        <p:spPr>
          <a:xfrm>
            <a:off x="1145974" y="3398219"/>
            <a:ext cx="8433747" cy="4869180"/>
          </a:xfrm>
          <a:prstGeom prst="rect">
            <a:avLst/>
          </a:prstGeom>
        </p:spPr>
        <p:txBody>
          <a:bodyPr lIns="0" tIns="0" rIns="0" bIns="0" rtlCol="0" anchor="t">
            <a:spAutoFit/>
          </a:bodyPr>
          <a:lstStyle/>
          <a:p>
            <a:pPr algn="ctr">
              <a:lnSpc>
                <a:spcPts val="5610"/>
              </a:lnSpc>
            </a:pPr>
            <a:r>
              <a:rPr lang="en-US" sz="3000" b="1">
                <a:solidFill>
                  <a:srgbClr val="0E5459"/>
                </a:solidFill>
                <a:latin typeface="Noto Sans Bold"/>
                <a:ea typeface="Noto Sans Bold"/>
                <a:cs typeface="Noto Sans Bold"/>
                <a:sym typeface="Noto Sans Bold"/>
              </a:rPr>
              <a:t>Find Your Tourism Job</a:t>
            </a:r>
          </a:p>
          <a:p>
            <a:pPr marL="0" lvl="0" indent="0" algn="ctr">
              <a:lnSpc>
                <a:spcPts val="5610"/>
              </a:lnSpc>
            </a:pPr>
            <a:r>
              <a:rPr lang="en-US" sz="3000">
                <a:solidFill>
                  <a:srgbClr val="0E5459"/>
                </a:solidFill>
                <a:latin typeface="Noto Sans"/>
                <a:ea typeface="Noto Sans"/>
                <a:cs typeface="Noto Sans"/>
                <a:sym typeface="Noto Sans"/>
              </a:rPr>
              <a:t>S</a:t>
            </a:r>
            <a:r>
              <a:rPr lang="en-US" sz="3000" u="none" strike="noStrike">
                <a:solidFill>
                  <a:srgbClr val="0E5459"/>
                </a:solidFill>
                <a:latin typeface="Noto Sans"/>
                <a:ea typeface="Noto Sans"/>
                <a:cs typeface="Noto Sans"/>
                <a:sym typeface="Noto Sans"/>
              </a:rPr>
              <a:t>tep 1: Choose your favourite school subject.</a:t>
            </a:r>
          </a:p>
          <a:p>
            <a:pPr marL="0" lvl="0" indent="0" algn="ctr">
              <a:lnSpc>
                <a:spcPts val="5610"/>
              </a:lnSpc>
            </a:pPr>
            <a:r>
              <a:rPr lang="en-US" sz="3000" u="none" strike="noStrike">
                <a:solidFill>
                  <a:srgbClr val="0E5459"/>
                </a:solidFill>
                <a:latin typeface="Noto Sans"/>
                <a:ea typeface="Noto Sans"/>
                <a:cs typeface="Noto Sans"/>
                <a:sym typeface="Noto Sans"/>
              </a:rPr>
              <a:t>Step 2: Think about what you’re good at.</a:t>
            </a:r>
          </a:p>
          <a:p>
            <a:pPr marL="0" lvl="0" indent="0" algn="ctr">
              <a:lnSpc>
                <a:spcPts val="5610"/>
              </a:lnSpc>
            </a:pPr>
            <a:r>
              <a:rPr lang="en-US" sz="3000" u="none" strike="noStrike">
                <a:solidFill>
                  <a:srgbClr val="0E5459"/>
                </a:solidFill>
                <a:latin typeface="Noto Sans"/>
                <a:ea typeface="Noto Sans"/>
                <a:cs typeface="Noto Sans"/>
                <a:sym typeface="Noto Sans"/>
              </a:rPr>
              <a:t>Step 3: Match it to a Tourism &amp; Hospitality career in WA.</a:t>
            </a:r>
          </a:p>
          <a:p>
            <a:pPr marL="0" lvl="0" indent="0" algn="ctr">
              <a:lnSpc>
                <a:spcPts val="5610"/>
              </a:lnSpc>
            </a:pPr>
            <a:endParaRPr lang="en-US" sz="3000" u="none" strike="noStrike">
              <a:solidFill>
                <a:srgbClr val="0E5459"/>
              </a:solidFill>
              <a:latin typeface="Noto Sans"/>
              <a:ea typeface="Noto Sans"/>
              <a:cs typeface="Noto Sans"/>
              <a:sym typeface="Noto Sans"/>
            </a:endParaRPr>
          </a:p>
          <a:p>
            <a:pPr marL="0" lvl="0" indent="0" algn="ctr">
              <a:lnSpc>
                <a:spcPts val="5610"/>
              </a:lnSpc>
            </a:pPr>
            <a:r>
              <a:rPr lang="en-US" sz="3000" u="none" strike="noStrike">
                <a:solidFill>
                  <a:srgbClr val="0E5459"/>
                </a:solidFill>
                <a:latin typeface="Noto Sans"/>
                <a:ea typeface="Noto Sans"/>
                <a:cs typeface="Noto Sans"/>
                <a:sym typeface="Noto Sans"/>
              </a:rPr>
              <a:t>💬 Be ready to share your pick!</a:t>
            </a:r>
          </a:p>
        </p:txBody>
      </p:sp>
      <p:sp>
        <p:nvSpPr>
          <p:cNvPr id="4" name="TextBox 4"/>
          <p:cNvSpPr txBox="1"/>
          <p:nvPr/>
        </p:nvSpPr>
        <p:spPr>
          <a:xfrm>
            <a:off x="1381035" y="585037"/>
            <a:ext cx="7939389" cy="1657350"/>
          </a:xfrm>
          <a:prstGeom prst="rect">
            <a:avLst/>
          </a:prstGeom>
        </p:spPr>
        <p:txBody>
          <a:bodyPr lIns="0" tIns="0" rIns="0" bIns="0" rtlCol="0" anchor="t">
            <a:spAutoFit/>
          </a:bodyPr>
          <a:lstStyle/>
          <a:p>
            <a:pPr marL="0" lvl="0" indent="0" algn="ctr">
              <a:lnSpc>
                <a:spcPts val="4320"/>
              </a:lnSpc>
              <a:spcBef>
                <a:spcPct val="0"/>
              </a:spcBef>
            </a:pPr>
            <a:r>
              <a:rPr lang="en-US" sz="3600" b="1" spc="359">
                <a:solidFill>
                  <a:srgbClr val="0E5459"/>
                </a:solidFill>
                <a:latin typeface="Arimo Bold"/>
                <a:ea typeface="Arimo Bold"/>
                <a:cs typeface="Arimo Bold"/>
                <a:sym typeface="Arimo Bold"/>
              </a:rPr>
              <a:t>Exploring</a:t>
            </a:r>
            <a:r>
              <a:rPr lang="en-US" sz="3600" b="1" u="none" strike="noStrike" spc="359">
                <a:solidFill>
                  <a:srgbClr val="0E5459"/>
                </a:solidFill>
                <a:latin typeface="Arimo Bold"/>
                <a:ea typeface="Arimo Bold"/>
                <a:cs typeface="Arimo Bold"/>
                <a:sym typeface="Arimo Bold"/>
              </a:rPr>
              <a:t> Your Interests Through Tourism &amp; Hospitality</a:t>
            </a:r>
          </a:p>
        </p:txBody>
      </p:sp>
      <p:grpSp>
        <p:nvGrpSpPr>
          <p:cNvPr id="5" name="Group 5"/>
          <p:cNvGrpSpPr/>
          <p:nvPr/>
        </p:nvGrpSpPr>
        <p:grpSpPr>
          <a:xfrm>
            <a:off x="10757935" y="0"/>
            <a:ext cx="7530065" cy="10287000"/>
            <a:chOff x="0" y="0"/>
            <a:chExt cx="10040087" cy="13716000"/>
          </a:xfrm>
        </p:grpSpPr>
        <p:sp>
          <p:nvSpPr>
            <p:cNvPr id="6" name="Freeform 6"/>
            <p:cNvSpPr/>
            <p:nvPr/>
          </p:nvSpPr>
          <p:spPr>
            <a:xfrm>
              <a:off x="0" y="0"/>
              <a:ext cx="10040112" cy="13716000"/>
            </a:xfrm>
            <a:custGeom>
              <a:avLst/>
              <a:gdLst/>
              <a:ahLst/>
              <a:cxnLst/>
              <a:rect l="l" t="t" r="r" b="b"/>
              <a:pathLst>
                <a:path w="10040112" h="13716000">
                  <a:moveTo>
                    <a:pt x="0" y="0"/>
                  </a:moveTo>
                  <a:lnTo>
                    <a:pt x="10040112" y="0"/>
                  </a:lnTo>
                  <a:lnTo>
                    <a:pt x="10040112" y="13716000"/>
                  </a:lnTo>
                  <a:lnTo>
                    <a:pt x="0" y="13716000"/>
                  </a:lnTo>
                  <a:close/>
                </a:path>
              </a:pathLst>
            </a:custGeom>
            <a:blipFill>
              <a:blip r:embed="rId4"/>
              <a:stretch>
                <a:fillRect l="-1229" r="-1229"/>
              </a:stretch>
            </a:blipFill>
          </p:spPr>
          <p:txBody>
            <a:bodyPr/>
            <a:lstStyle/>
            <a:p>
              <a:endParaRPr lang="en-AU"/>
            </a:p>
          </p:txBody>
        </p:sp>
      </p:grpSp>
      <p:sp>
        <p:nvSpPr>
          <p:cNvPr id="7" name="TextBox 7"/>
          <p:cNvSpPr txBox="1"/>
          <p:nvPr/>
        </p:nvSpPr>
        <p:spPr>
          <a:xfrm>
            <a:off x="3551621" y="2375754"/>
            <a:ext cx="3598218" cy="640080"/>
          </a:xfrm>
          <a:prstGeom prst="rect">
            <a:avLst/>
          </a:prstGeom>
        </p:spPr>
        <p:txBody>
          <a:bodyPr lIns="0" tIns="0" rIns="0" bIns="0" rtlCol="0" anchor="t">
            <a:spAutoFit/>
          </a:bodyPr>
          <a:lstStyle/>
          <a:p>
            <a:pPr marL="0" lvl="0" indent="0" algn="l">
              <a:lnSpc>
                <a:spcPts val="5610"/>
              </a:lnSpc>
              <a:spcBef>
                <a:spcPct val="0"/>
              </a:spcBef>
            </a:pPr>
            <a:r>
              <a:rPr lang="en-US" sz="3000" u="none" strike="noStrike">
                <a:solidFill>
                  <a:srgbClr val="0E5459"/>
                </a:solidFill>
                <a:latin typeface="Noto Sans"/>
                <a:ea typeface="Noto Sans"/>
                <a:cs typeface="Noto Sans"/>
                <a:sym typeface="Noto Sans"/>
              </a:rPr>
              <a:t>Activity Suggestion: </a:t>
            </a:r>
          </a:p>
        </p:txBody>
      </p:sp>
      <p:sp>
        <p:nvSpPr>
          <p:cNvPr id="8" name="TextBox 8"/>
          <p:cNvSpPr txBox="1"/>
          <p:nvPr/>
        </p:nvSpPr>
        <p:spPr>
          <a:xfrm>
            <a:off x="1139915" y="8819849"/>
            <a:ext cx="8421629" cy="787400"/>
          </a:xfrm>
          <a:prstGeom prst="rect">
            <a:avLst/>
          </a:prstGeom>
        </p:spPr>
        <p:txBody>
          <a:bodyPr lIns="0" tIns="0" rIns="0" bIns="0" rtlCol="0" anchor="t">
            <a:spAutoFit/>
          </a:bodyPr>
          <a:lstStyle/>
          <a:p>
            <a:pPr algn="ctr">
              <a:lnSpc>
                <a:spcPts val="3100"/>
              </a:lnSpc>
            </a:pPr>
            <a:r>
              <a:rPr lang="en-US" sz="2500">
                <a:solidFill>
                  <a:srgbClr val="0E5459"/>
                </a:solidFill>
                <a:latin typeface="Noto Sans"/>
                <a:ea typeface="Noto Sans"/>
                <a:cs typeface="Noto Sans"/>
                <a:sym typeface="Noto Sans"/>
              </a:rPr>
              <a:t>Check out the additional activity suggestions PDF </a:t>
            </a:r>
          </a:p>
          <a:p>
            <a:pPr marL="0" lvl="0" indent="0" algn="ctr">
              <a:lnSpc>
                <a:spcPts val="3100"/>
              </a:lnSpc>
            </a:pPr>
            <a:r>
              <a:rPr lang="en-US" sz="2500">
                <a:solidFill>
                  <a:srgbClr val="0E5459"/>
                </a:solidFill>
                <a:latin typeface="Noto Sans"/>
                <a:ea typeface="Noto Sans"/>
                <a:cs typeface="Noto Sans"/>
                <a:sym typeface="Noto Sans"/>
              </a:rPr>
              <a:t>for more activities.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696459" cy="10287000"/>
            <a:chOff x="0" y="0"/>
            <a:chExt cx="4924170" cy="2709333"/>
          </a:xfrm>
        </p:grpSpPr>
        <p:sp>
          <p:nvSpPr>
            <p:cNvPr id="3" name="Freeform 3"/>
            <p:cNvSpPr/>
            <p:nvPr/>
          </p:nvSpPr>
          <p:spPr>
            <a:xfrm>
              <a:off x="0" y="0"/>
              <a:ext cx="4924170" cy="2709333"/>
            </a:xfrm>
            <a:custGeom>
              <a:avLst/>
              <a:gdLst/>
              <a:ahLst/>
              <a:cxnLst/>
              <a:rect l="l" t="t" r="r" b="b"/>
              <a:pathLst>
                <a:path w="4924170" h="2709333">
                  <a:moveTo>
                    <a:pt x="0" y="0"/>
                  </a:moveTo>
                  <a:lnTo>
                    <a:pt x="4924170" y="0"/>
                  </a:lnTo>
                  <a:lnTo>
                    <a:pt x="4924170" y="2709333"/>
                  </a:lnTo>
                  <a:lnTo>
                    <a:pt x="0" y="2709333"/>
                  </a:lnTo>
                  <a:close/>
                </a:path>
              </a:pathLst>
            </a:custGeom>
            <a:solidFill>
              <a:srgbClr val="E3F4F1"/>
            </a:solidFill>
          </p:spPr>
          <p:txBody>
            <a:bodyPr/>
            <a:lstStyle/>
            <a:p>
              <a:endParaRPr lang="en-AU"/>
            </a:p>
          </p:txBody>
        </p:sp>
        <p:sp>
          <p:nvSpPr>
            <p:cNvPr id="4" name="TextBox 4"/>
            <p:cNvSpPr txBox="1"/>
            <p:nvPr/>
          </p:nvSpPr>
          <p:spPr>
            <a:xfrm>
              <a:off x="0" y="-28575"/>
              <a:ext cx="4924170"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5" name="Freeform 5"/>
          <p:cNvSpPr/>
          <p:nvPr/>
        </p:nvSpPr>
        <p:spPr>
          <a:xfrm>
            <a:off x="0" y="-783972"/>
            <a:ext cx="18288000" cy="11070972"/>
          </a:xfrm>
          <a:custGeom>
            <a:avLst/>
            <a:gdLst/>
            <a:ahLst/>
            <a:cxnLst/>
            <a:rect l="l" t="t" r="r" b="b"/>
            <a:pathLst>
              <a:path w="18288000" h="11070972">
                <a:moveTo>
                  <a:pt x="0" y="0"/>
                </a:moveTo>
                <a:lnTo>
                  <a:pt x="18288000" y="0"/>
                </a:lnTo>
                <a:lnTo>
                  <a:pt x="18288000" y="11070972"/>
                </a:lnTo>
                <a:lnTo>
                  <a:pt x="0" y="11070972"/>
                </a:lnTo>
                <a:lnTo>
                  <a:pt x="0" y="0"/>
                </a:lnTo>
                <a:close/>
              </a:path>
            </a:pathLst>
          </a:custGeom>
          <a:blipFill>
            <a:blip r:embed="rId3">
              <a:alphaModFix amt="23000"/>
            </a:blip>
            <a:stretch>
              <a:fillRect t="-5028" b="-5028"/>
            </a:stretch>
          </a:blipFill>
        </p:spPr>
        <p:txBody>
          <a:bodyPr/>
          <a:lstStyle/>
          <a:p>
            <a:endParaRPr lang="en-AU"/>
          </a:p>
        </p:txBody>
      </p:sp>
      <p:sp>
        <p:nvSpPr>
          <p:cNvPr id="6" name="Freeform 6"/>
          <p:cNvSpPr/>
          <p:nvPr/>
        </p:nvSpPr>
        <p:spPr>
          <a:xfrm>
            <a:off x="8313176" y="0"/>
            <a:ext cx="10112598" cy="9092601"/>
          </a:xfrm>
          <a:custGeom>
            <a:avLst/>
            <a:gdLst/>
            <a:ahLst/>
            <a:cxnLst/>
            <a:rect l="l" t="t" r="r" b="b"/>
            <a:pathLst>
              <a:path w="10112598" h="9092601">
                <a:moveTo>
                  <a:pt x="0" y="0"/>
                </a:moveTo>
                <a:lnTo>
                  <a:pt x="10112598" y="0"/>
                </a:lnTo>
                <a:lnTo>
                  <a:pt x="10112598" y="9092601"/>
                </a:lnTo>
                <a:lnTo>
                  <a:pt x="0" y="9092601"/>
                </a:lnTo>
                <a:lnTo>
                  <a:pt x="0" y="0"/>
                </a:lnTo>
                <a:close/>
              </a:path>
            </a:pathLst>
          </a:custGeom>
          <a:blipFill>
            <a:blip r:embed="rId4"/>
            <a:stretch>
              <a:fillRect l="-284" r="-284" b="-864"/>
            </a:stretch>
          </a:blipFill>
        </p:spPr>
        <p:txBody>
          <a:bodyPr/>
          <a:lstStyle/>
          <a:p>
            <a:endParaRPr lang="en-AU"/>
          </a:p>
        </p:txBody>
      </p:sp>
      <p:sp>
        <p:nvSpPr>
          <p:cNvPr id="7" name="Freeform 7" descr="A qr code on a white background  AI-generated content may be incorrect."/>
          <p:cNvSpPr/>
          <p:nvPr/>
        </p:nvSpPr>
        <p:spPr>
          <a:xfrm>
            <a:off x="2768032" y="2379659"/>
            <a:ext cx="2620656" cy="2606254"/>
          </a:xfrm>
          <a:custGeom>
            <a:avLst/>
            <a:gdLst/>
            <a:ahLst/>
            <a:cxnLst/>
            <a:rect l="l" t="t" r="r" b="b"/>
            <a:pathLst>
              <a:path w="2620656" h="2606254">
                <a:moveTo>
                  <a:pt x="0" y="0"/>
                </a:moveTo>
                <a:lnTo>
                  <a:pt x="2620656" y="0"/>
                </a:lnTo>
                <a:lnTo>
                  <a:pt x="2620656" y="2606254"/>
                </a:lnTo>
                <a:lnTo>
                  <a:pt x="0" y="2606254"/>
                </a:lnTo>
                <a:lnTo>
                  <a:pt x="0" y="0"/>
                </a:lnTo>
                <a:close/>
              </a:path>
            </a:pathLst>
          </a:custGeom>
          <a:blipFill>
            <a:blip r:embed="rId5"/>
            <a:stretch>
              <a:fillRect/>
            </a:stretch>
          </a:blipFill>
        </p:spPr>
        <p:txBody>
          <a:bodyPr/>
          <a:lstStyle/>
          <a:p>
            <a:endParaRPr lang="en-AU"/>
          </a:p>
        </p:txBody>
      </p:sp>
      <p:sp>
        <p:nvSpPr>
          <p:cNvPr id="8" name="TextBox 8"/>
          <p:cNvSpPr txBox="1"/>
          <p:nvPr/>
        </p:nvSpPr>
        <p:spPr>
          <a:xfrm>
            <a:off x="1621332" y="1566605"/>
            <a:ext cx="4914056" cy="298704"/>
          </a:xfrm>
          <a:prstGeom prst="rect">
            <a:avLst/>
          </a:prstGeom>
        </p:spPr>
        <p:txBody>
          <a:bodyPr lIns="0" tIns="0" rIns="0" bIns="0" rtlCol="0" anchor="t">
            <a:spAutoFit/>
          </a:bodyPr>
          <a:lstStyle/>
          <a:p>
            <a:pPr algn="l">
              <a:lnSpc>
                <a:spcPts val="2268"/>
              </a:lnSpc>
            </a:pPr>
            <a:r>
              <a:rPr lang="en-US" sz="2100" spc="450">
                <a:solidFill>
                  <a:srgbClr val="0E5459"/>
                </a:solidFill>
                <a:latin typeface="Arimo"/>
                <a:ea typeface="Arimo"/>
                <a:cs typeface="Arimo"/>
                <a:sym typeface="Arimo"/>
              </a:rPr>
              <a:t>WESTERNAUSTRALIA.JOBS</a:t>
            </a:r>
          </a:p>
        </p:txBody>
      </p:sp>
      <p:sp>
        <p:nvSpPr>
          <p:cNvPr id="9" name="TextBox 9"/>
          <p:cNvSpPr txBox="1"/>
          <p:nvPr/>
        </p:nvSpPr>
        <p:spPr>
          <a:xfrm>
            <a:off x="8935205" y="9258300"/>
            <a:ext cx="8868539" cy="895350"/>
          </a:xfrm>
          <a:prstGeom prst="rect">
            <a:avLst/>
          </a:prstGeom>
        </p:spPr>
        <p:txBody>
          <a:bodyPr lIns="0" tIns="0" rIns="0" bIns="0" rtlCol="0" anchor="t">
            <a:spAutoFit/>
          </a:bodyPr>
          <a:lstStyle/>
          <a:p>
            <a:pPr marL="0" lvl="0" indent="0" algn="ctr">
              <a:lnSpc>
                <a:spcPts val="3480"/>
              </a:lnSpc>
              <a:spcBef>
                <a:spcPct val="0"/>
              </a:spcBef>
            </a:pPr>
            <a:r>
              <a:rPr lang="en-US" sz="2900" u="none" strike="noStrike">
                <a:solidFill>
                  <a:srgbClr val="0E5459"/>
                </a:solidFill>
                <a:latin typeface="Noto Sans"/>
                <a:ea typeface="Noto Sans"/>
                <a:cs typeface="Noto Sans"/>
                <a:sym typeface="Noto Sans"/>
              </a:rPr>
              <a:t>View , download or order copies </a:t>
            </a:r>
          </a:p>
          <a:p>
            <a:pPr marL="0" lvl="0" indent="0" algn="ctr">
              <a:lnSpc>
                <a:spcPts val="3600"/>
              </a:lnSpc>
              <a:spcBef>
                <a:spcPct val="0"/>
              </a:spcBef>
            </a:pPr>
            <a:r>
              <a:rPr lang="en-US" sz="3000" b="1" u="none" strike="noStrike">
                <a:solidFill>
                  <a:srgbClr val="0E5459"/>
                </a:solidFill>
                <a:latin typeface="Noto Sans Bold"/>
                <a:ea typeface="Noto Sans Bold"/>
                <a:cs typeface="Noto Sans Bold"/>
                <a:sym typeface="Noto Sans Bold"/>
              </a:rPr>
              <a:t>FREE </a:t>
            </a:r>
            <a:r>
              <a:rPr lang="en-US" sz="3000" u="none" strike="noStrike">
                <a:solidFill>
                  <a:srgbClr val="0E5459"/>
                </a:solidFill>
                <a:latin typeface="Noto Sans"/>
                <a:ea typeface="Noto Sans"/>
                <a:cs typeface="Noto Sans"/>
                <a:sym typeface="Noto Sans"/>
              </a:rPr>
              <a:t>teacher &amp; student resources</a:t>
            </a:r>
          </a:p>
        </p:txBody>
      </p:sp>
      <p:sp>
        <p:nvSpPr>
          <p:cNvPr id="10" name="TextBox 10"/>
          <p:cNvSpPr txBox="1"/>
          <p:nvPr/>
        </p:nvSpPr>
        <p:spPr>
          <a:xfrm>
            <a:off x="1929836" y="390525"/>
            <a:ext cx="4297049" cy="638175"/>
          </a:xfrm>
          <a:prstGeom prst="rect">
            <a:avLst/>
          </a:prstGeom>
        </p:spPr>
        <p:txBody>
          <a:bodyPr lIns="0" tIns="0" rIns="0" bIns="0" rtlCol="0" anchor="t">
            <a:spAutoFit/>
          </a:bodyPr>
          <a:lstStyle/>
          <a:p>
            <a:pPr marL="0" lvl="0" indent="0" algn="ctr">
              <a:lnSpc>
                <a:spcPts val="4919"/>
              </a:lnSpc>
              <a:spcBef>
                <a:spcPct val="0"/>
              </a:spcBef>
            </a:pPr>
            <a:r>
              <a:rPr lang="en-US" sz="4099" b="1" u="none" strike="noStrike" spc="409">
                <a:solidFill>
                  <a:srgbClr val="0E5459"/>
                </a:solidFill>
                <a:latin typeface="Arimo Bold"/>
                <a:ea typeface="Arimo Bold"/>
                <a:cs typeface="Arimo Bold"/>
                <a:sym typeface="Arimo Bold"/>
              </a:rPr>
              <a:t>RESOURCES</a:t>
            </a:r>
          </a:p>
        </p:txBody>
      </p:sp>
      <p:sp>
        <p:nvSpPr>
          <p:cNvPr id="11" name="TextBox 11"/>
          <p:cNvSpPr txBox="1"/>
          <p:nvPr/>
        </p:nvSpPr>
        <p:spPr>
          <a:xfrm>
            <a:off x="785042" y="5492839"/>
            <a:ext cx="6880219" cy="795089"/>
          </a:xfrm>
          <a:prstGeom prst="rect">
            <a:avLst/>
          </a:prstGeom>
        </p:spPr>
        <p:txBody>
          <a:bodyPr lIns="0" tIns="0" rIns="0" bIns="0" rtlCol="0" anchor="t">
            <a:spAutoFit/>
          </a:bodyPr>
          <a:lstStyle/>
          <a:p>
            <a:pPr marL="0" lvl="0" indent="0" algn="ctr">
              <a:lnSpc>
                <a:spcPts val="3120"/>
              </a:lnSpc>
              <a:spcBef>
                <a:spcPct val="0"/>
              </a:spcBef>
            </a:pPr>
            <a:r>
              <a:rPr lang="en-US" sz="2600" b="1" spc="260" dirty="0">
                <a:solidFill>
                  <a:srgbClr val="0E5459"/>
                </a:solidFill>
                <a:latin typeface="Arimo Bold"/>
                <a:ea typeface="Arimo Bold"/>
                <a:cs typeface="Arimo Bold"/>
                <a:sym typeface="Arimo Bold"/>
              </a:rPr>
              <a:t>ARE YOUR STUDENTS LOOKING FOR WORK EXPERIENCE?</a:t>
            </a:r>
          </a:p>
        </p:txBody>
      </p:sp>
      <p:sp>
        <p:nvSpPr>
          <p:cNvPr id="12" name="TextBox 12"/>
          <p:cNvSpPr txBox="1"/>
          <p:nvPr/>
        </p:nvSpPr>
        <p:spPr>
          <a:xfrm>
            <a:off x="638250" y="6428391"/>
            <a:ext cx="7173802" cy="3264408"/>
          </a:xfrm>
          <a:prstGeom prst="rect">
            <a:avLst/>
          </a:prstGeom>
        </p:spPr>
        <p:txBody>
          <a:bodyPr lIns="0" tIns="0" rIns="0" bIns="0" rtlCol="0" anchor="t">
            <a:spAutoFit/>
          </a:bodyPr>
          <a:lstStyle/>
          <a:p>
            <a:pPr algn="ctr">
              <a:lnSpc>
                <a:spcPts val="2661"/>
              </a:lnSpc>
            </a:pPr>
            <a:r>
              <a:rPr lang="en-US" sz="2199" spc="-35">
                <a:solidFill>
                  <a:srgbClr val="0E5459"/>
                </a:solidFill>
                <a:latin typeface="Noto Sans"/>
                <a:ea typeface="Noto Sans"/>
                <a:cs typeface="Noto Sans"/>
                <a:sym typeface="Noto Sans"/>
              </a:rPr>
              <a:t>Looking to gain real-world experience in </a:t>
            </a:r>
          </a:p>
          <a:p>
            <a:pPr algn="ctr">
              <a:lnSpc>
                <a:spcPts val="2661"/>
              </a:lnSpc>
            </a:pPr>
            <a:r>
              <a:rPr lang="en-US" sz="2199" spc="-35">
                <a:solidFill>
                  <a:srgbClr val="0E5459"/>
                </a:solidFill>
                <a:latin typeface="Noto Sans"/>
                <a:ea typeface="Noto Sans"/>
                <a:cs typeface="Noto Sans"/>
                <a:sym typeface="Noto Sans"/>
              </a:rPr>
              <a:t>tourism and hospitality? </a:t>
            </a:r>
          </a:p>
          <a:p>
            <a:pPr algn="ctr">
              <a:lnSpc>
                <a:spcPts val="2661"/>
              </a:lnSpc>
            </a:pPr>
            <a:endParaRPr lang="en-US" sz="2199" spc="-35">
              <a:solidFill>
                <a:srgbClr val="0E5459"/>
              </a:solidFill>
              <a:latin typeface="Noto Sans"/>
              <a:ea typeface="Noto Sans"/>
              <a:cs typeface="Noto Sans"/>
              <a:sym typeface="Noto Sans"/>
            </a:endParaRPr>
          </a:p>
          <a:p>
            <a:pPr algn="ctr">
              <a:lnSpc>
                <a:spcPts val="2661"/>
              </a:lnSpc>
            </a:pPr>
            <a:r>
              <a:rPr lang="en-US" sz="2199" spc="-35">
                <a:solidFill>
                  <a:srgbClr val="0E5459"/>
                </a:solidFill>
                <a:latin typeface="Noto Sans"/>
                <a:ea typeface="Noto Sans"/>
                <a:cs typeface="Noto Sans"/>
                <a:sym typeface="Noto Sans"/>
              </a:rPr>
              <a:t>Work placements and work experience are excellent ways to explore the many exciting career paths in this vibrant industry.​</a:t>
            </a:r>
          </a:p>
          <a:p>
            <a:pPr algn="ctr">
              <a:lnSpc>
                <a:spcPts val="2661"/>
              </a:lnSpc>
            </a:pPr>
            <a:endParaRPr lang="en-US" sz="2199" spc="-35">
              <a:solidFill>
                <a:srgbClr val="0E5459"/>
              </a:solidFill>
              <a:latin typeface="Noto Sans"/>
              <a:ea typeface="Noto Sans"/>
              <a:cs typeface="Noto Sans"/>
              <a:sym typeface="Noto Sans"/>
            </a:endParaRPr>
          </a:p>
          <a:p>
            <a:pPr algn="ctr">
              <a:lnSpc>
                <a:spcPts val="2661"/>
              </a:lnSpc>
            </a:pPr>
            <a:r>
              <a:rPr lang="en-US" sz="2199" spc="-35">
                <a:solidFill>
                  <a:srgbClr val="0E5459"/>
                </a:solidFill>
                <a:latin typeface="Noto Sans"/>
                <a:ea typeface="Noto Sans"/>
                <a:cs typeface="Noto Sans"/>
                <a:sym typeface="Noto Sans"/>
              </a:rPr>
              <a:t>​Head to westernaustralia.jobs for a list of participating employers who are open to student work placements​.</a:t>
            </a:r>
          </a:p>
          <a:p>
            <a:pPr algn="ctr">
              <a:lnSpc>
                <a:spcPts val="1819"/>
              </a:lnSpc>
            </a:pPr>
            <a:endParaRPr lang="en-US" sz="2199" spc="-35">
              <a:solidFill>
                <a:srgbClr val="0E5459"/>
              </a:solidFill>
              <a:latin typeface="Noto Sans"/>
              <a:ea typeface="Noto Sans"/>
              <a:cs typeface="Noto Sans"/>
              <a:sym typeface="Not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E5459"/>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descr="A person in uniform standing in front of a rock wall  AI-generated content may be incorrect."/>
          <p:cNvSpPr/>
          <p:nvPr/>
        </p:nvSpPr>
        <p:spPr>
          <a:xfrm>
            <a:off x="5941910" y="594405"/>
            <a:ext cx="6404181" cy="9098190"/>
          </a:xfrm>
          <a:custGeom>
            <a:avLst/>
            <a:gdLst/>
            <a:ahLst/>
            <a:cxnLst/>
            <a:rect l="l" t="t" r="r" b="b"/>
            <a:pathLst>
              <a:path w="6404181" h="9098190">
                <a:moveTo>
                  <a:pt x="0" y="0"/>
                </a:moveTo>
                <a:lnTo>
                  <a:pt x="6404180" y="0"/>
                </a:lnTo>
                <a:lnTo>
                  <a:pt x="6404180" y="9098190"/>
                </a:lnTo>
                <a:lnTo>
                  <a:pt x="0" y="9098190"/>
                </a:lnTo>
                <a:lnTo>
                  <a:pt x="0" y="0"/>
                </a:lnTo>
                <a:close/>
              </a:path>
            </a:pathLst>
          </a:custGeom>
          <a:blipFill>
            <a:blip r:embed="rId2"/>
            <a:stretch>
              <a:fillRect/>
            </a:stretch>
          </a:blipFill>
        </p:spPr>
        <p:txBody>
          <a:bodyPr/>
          <a:lstStyle/>
          <a:p>
            <a:endParaRPr lang="en-AU"/>
          </a:p>
        </p:txBody>
      </p:sp>
      <p:grpSp>
        <p:nvGrpSpPr>
          <p:cNvPr id="6" name="Group 6"/>
          <p:cNvGrpSpPr/>
          <p:nvPr/>
        </p:nvGrpSpPr>
        <p:grpSpPr>
          <a:xfrm>
            <a:off x="13208898" y="2690317"/>
            <a:ext cx="14218025" cy="4906366"/>
            <a:chOff x="0" y="0"/>
            <a:chExt cx="18957366" cy="6541821"/>
          </a:xfrm>
        </p:grpSpPr>
        <p:sp>
          <p:nvSpPr>
            <p:cNvPr id="7" name="Freeform 7" descr="A brochure of people walking  AI-generated content may be incorrect."/>
            <p:cNvSpPr/>
            <p:nvPr/>
          </p:nvSpPr>
          <p:spPr>
            <a:xfrm>
              <a:off x="0" y="6528"/>
              <a:ext cx="9258325" cy="6535293"/>
            </a:xfrm>
            <a:custGeom>
              <a:avLst/>
              <a:gdLst/>
              <a:ahLst/>
              <a:cxnLst/>
              <a:rect l="l" t="t" r="r" b="b"/>
              <a:pathLst>
                <a:path w="9258325" h="6535293">
                  <a:moveTo>
                    <a:pt x="0" y="0"/>
                  </a:moveTo>
                  <a:lnTo>
                    <a:pt x="9258325" y="0"/>
                  </a:lnTo>
                  <a:lnTo>
                    <a:pt x="9258325" y="6535293"/>
                  </a:lnTo>
                  <a:lnTo>
                    <a:pt x="0" y="6535293"/>
                  </a:lnTo>
                  <a:lnTo>
                    <a:pt x="0" y="0"/>
                  </a:lnTo>
                  <a:close/>
                </a:path>
              </a:pathLst>
            </a:custGeom>
            <a:blipFill>
              <a:blip r:embed="rId3"/>
              <a:stretch>
                <a:fillRect/>
              </a:stretch>
            </a:blipFill>
          </p:spPr>
          <p:txBody>
            <a:bodyPr/>
            <a:lstStyle/>
            <a:p>
              <a:endParaRPr lang="en-AU"/>
            </a:p>
          </p:txBody>
        </p:sp>
        <p:sp>
          <p:nvSpPr>
            <p:cNvPr id="8" name="Freeform 8" descr="A person sitting on a white vehicle  AI-generated content may be incorrect."/>
            <p:cNvSpPr/>
            <p:nvPr/>
          </p:nvSpPr>
          <p:spPr>
            <a:xfrm>
              <a:off x="9506458" y="7480"/>
              <a:ext cx="4604753" cy="6502616"/>
            </a:xfrm>
            <a:custGeom>
              <a:avLst/>
              <a:gdLst/>
              <a:ahLst/>
              <a:cxnLst/>
              <a:rect l="l" t="t" r="r" b="b"/>
              <a:pathLst>
                <a:path w="4604753" h="6502616">
                  <a:moveTo>
                    <a:pt x="0" y="0"/>
                  </a:moveTo>
                  <a:lnTo>
                    <a:pt x="4604753" y="0"/>
                  </a:lnTo>
                  <a:lnTo>
                    <a:pt x="4604753" y="6502616"/>
                  </a:lnTo>
                  <a:lnTo>
                    <a:pt x="0" y="6502616"/>
                  </a:lnTo>
                  <a:lnTo>
                    <a:pt x="0" y="0"/>
                  </a:lnTo>
                  <a:close/>
                </a:path>
              </a:pathLst>
            </a:custGeom>
            <a:blipFill>
              <a:blip r:embed="rId4"/>
              <a:stretch>
                <a:fillRect r="-1079" b="-1074"/>
              </a:stretch>
            </a:blipFill>
          </p:spPr>
          <p:txBody>
            <a:bodyPr/>
            <a:lstStyle/>
            <a:p>
              <a:endParaRPr lang="en-AU"/>
            </a:p>
          </p:txBody>
        </p:sp>
        <p:sp>
          <p:nvSpPr>
            <p:cNvPr id="9" name="Freeform 9" descr="A group of men posing for a photo  AI-generated content may be incorrect."/>
            <p:cNvSpPr/>
            <p:nvPr/>
          </p:nvSpPr>
          <p:spPr>
            <a:xfrm>
              <a:off x="14381023" y="0"/>
              <a:ext cx="4576343" cy="6481039"/>
            </a:xfrm>
            <a:custGeom>
              <a:avLst/>
              <a:gdLst/>
              <a:ahLst/>
              <a:cxnLst/>
              <a:rect l="l" t="t" r="r" b="b"/>
              <a:pathLst>
                <a:path w="4576343" h="6481039">
                  <a:moveTo>
                    <a:pt x="0" y="0"/>
                  </a:moveTo>
                  <a:lnTo>
                    <a:pt x="4576343" y="0"/>
                  </a:lnTo>
                  <a:lnTo>
                    <a:pt x="4576343" y="6481039"/>
                  </a:lnTo>
                  <a:lnTo>
                    <a:pt x="0" y="6481039"/>
                  </a:lnTo>
                  <a:lnTo>
                    <a:pt x="0" y="0"/>
                  </a:lnTo>
                  <a:close/>
                </a:path>
              </a:pathLst>
            </a:custGeom>
            <a:blipFill>
              <a:blip r:embed="rId5"/>
              <a:stretch>
                <a:fillRect/>
              </a:stretch>
            </a:blipFill>
          </p:spPr>
          <p:txBody>
            <a:bodyPr/>
            <a:lstStyle/>
            <a:p>
              <a:endParaRPr lang="en-AU"/>
            </a:p>
          </p:txBody>
        </p:sp>
      </p:grpSp>
      <p:sp>
        <p:nvSpPr>
          <p:cNvPr id="10" name="TextBox 10"/>
          <p:cNvSpPr txBox="1"/>
          <p:nvPr/>
        </p:nvSpPr>
        <p:spPr>
          <a:xfrm>
            <a:off x="680753" y="1588440"/>
            <a:ext cx="4657038" cy="1371600"/>
          </a:xfrm>
          <a:prstGeom prst="rect">
            <a:avLst/>
          </a:prstGeom>
        </p:spPr>
        <p:txBody>
          <a:bodyPr lIns="0" tIns="0" rIns="0" bIns="0" rtlCol="0" anchor="t">
            <a:spAutoFit/>
          </a:bodyPr>
          <a:lstStyle/>
          <a:p>
            <a:pPr marL="0" lvl="0" indent="0" algn="l">
              <a:lnSpc>
                <a:spcPts val="3600"/>
              </a:lnSpc>
              <a:spcBef>
                <a:spcPct val="0"/>
              </a:spcBef>
            </a:pPr>
            <a:r>
              <a:rPr lang="en-US" sz="3000">
                <a:solidFill>
                  <a:srgbClr val="FFFFFF"/>
                </a:solidFill>
                <a:latin typeface="Noto Sans"/>
                <a:ea typeface="Noto Sans"/>
                <a:cs typeface="Noto Sans"/>
                <a:sym typeface="Noto Sans"/>
              </a:rPr>
              <a:t>Navigating the Tourism and Hospitality Careers Guide</a:t>
            </a:r>
          </a:p>
        </p:txBody>
      </p:sp>
      <p:sp>
        <p:nvSpPr>
          <p:cNvPr id="11" name="TextBox 11"/>
          <p:cNvSpPr txBox="1"/>
          <p:nvPr/>
        </p:nvSpPr>
        <p:spPr>
          <a:xfrm>
            <a:off x="680753" y="728663"/>
            <a:ext cx="3307705" cy="57150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FFFFFF"/>
                </a:solidFill>
                <a:latin typeface="Arimo Bold"/>
                <a:ea typeface="Arimo Bold"/>
                <a:cs typeface="Arimo Bold"/>
                <a:sym typeface="Arimo Bold"/>
              </a:rPr>
              <a:t>RESOURCES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E5459"/>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descr="A person in uniform standing in front of a rock wall  AI-generated content may be incorrect."/>
          <p:cNvSpPr/>
          <p:nvPr/>
        </p:nvSpPr>
        <p:spPr>
          <a:xfrm>
            <a:off x="-2281746" y="2000014"/>
            <a:ext cx="4425376" cy="6286973"/>
          </a:xfrm>
          <a:custGeom>
            <a:avLst/>
            <a:gdLst/>
            <a:ahLst/>
            <a:cxnLst/>
            <a:rect l="l" t="t" r="r" b="b"/>
            <a:pathLst>
              <a:path w="4425376" h="6286973">
                <a:moveTo>
                  <a:pt x="0" y="0"/>
                </a:moveTo>
                <a:lnTo>
                  <a:pt x="4425376" y="0"/>
                </a:lnTo>
                <a:lnTo>
                  <a:pt x="4425376" y="6286972"/>
                </a:lnTo>
                <a:lnTo>
                  <a:pt x="0" y="6286972"/>
                </a:lnTo>
                <a:lnTo>
                  <a:pt x="0" y="0"/>
                </a:lnTo>
                <a:close/>
              </a:path>
            </a:pathLst>
          </a:custGeom>
          <a:blipFill>
            <a:blip r:embed="rId2"/>
            <a:stretch>
              <a:fillRect/>
            </a:stretch>
          </a:blipFill>
        </p:spPr>
        <p:txBody>
          <a:bodyPr/>
          <a:lstStyle/>
          <a:p>
            <a:endParaRPr lang="en-AU"/>
          </a:p>
        </p:txBody>
      </p:sp>
      <p:sp>
        <p:nvSpPr>
          <p:cNvPr id="6" name="Freeform 6" descr="A brochure of people walking  AI-generated content may be incorrect."/>
          <p:cNvSpPr/>
          <p:nvPr/>
        </p:nvSpPr>
        <p:spPr>
          <a:xfrm>
            <a:off x="3048505" y="840795"/>
            <a:ext cx="12190990" cy="8605411"/>
          </a:xfrm>
          <a:custGeom>
            <a:avLst/>
            <a:gdLst/>
            <a:ahLst/>
            <a:cxnLst/>
            <a:rect l="l" t="t" r="r" b="b"/>
            <a:pathLst>
              <a:path w="12190990" h="8605411">
                <a:moveTo>
                  <a:pt x="0" y="0"/>
                </a:moveTo>
                <a:lnTo>
                  <a:pt x="12190990" y="0"/>
                </a:lnTo>
                <a:lnTo>
                  <a:pt x="12190990" y="8605410"/>
                </a:lnTo>
                <a:lnTo>
                  <a:pt x="0" y="8605410"/>
                </a:lnTo>
                <a:lnTo>
                  <a:pt x="0" y="0"/>
                </a:lnTo>
                <a:close/>
              </a:path>
            </a:pathLst>
          </a:custGeom>
          <a:blipFill>
            <a:blip r:embed="rId3"/>
            <a:stretch>
              <a:fillRect/>
            </a:stretch>
          </a:blipFill>
        </p:spPr>
        <p:txBody>
          <a:bodyPr/>
          <a:lstStyle/>
          <a:p>
            <a:endParaRPr lang="en-AU"/>
          </a:p>
        </p:txBody>
      </p:sp>
      <p:sp>
        <p:nvSpPr>
          <p:cNvPr id="7" name="TextBox 7"/>
          <p:cNvSpPr txBox="1"/>
          <p:nvPr/>
        </p:nvSpPr>
        <p:spPr>
          <a:xfrm>
            <a:off x="350051" y="294367"/>
            <a:ext cx="3307705" cy="57150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FFFFFF"/>
                </a:solidFill>
                <a:latin typeface="Arimo Bold"/>
                <a:ea typeface="Arimo Bold"/>
                <a:cs typeface="Arimo Bold"/>
                <a:sym typeface="Arimo Bold"/>
              </a:rPr>
              <a:t>RESOURCES</a:t>
            </a:r>
          </a:p>
        </p:txBody>
      </p:sp>
      <p:sp>
        <p:nvSpPr>
          <p:cNvPr id="8" name="TextBox 8"/>
          <p:cNvSpPr txBox="1"/>
          <p:nvPr/>
        </p:nvSpPr>
        <p:spPr>
          <a:xfrm>
            <a:off x="2147277" y="9614650"/>
            <a:ext cx="13993446" cy="457200"/>
          </a:xfrm>
          <a:prstGeom prst="rect">
            <a:avLst/>
          </a:prstGeom>
        </p:spPr>
        <p:txBody>
          <a:bodyPr lIns="0" tIns="0" rIns="0" bIns="0" rtlCol="0" anchor="t">
            <a:spAutoFit/>
          </a:bodyPr>
          <a:lstStyle/>
          <a:p>
            <a:pPr marL="0" lvl="0" indent="0" algn="ctr">
              <a:lnSpc>
                <a:spcPts val="3600"/>
              </a:lnSpc>
              <a:spcBef>
                <a:spcPct val="0"/>
              </a:spcBef>
            </a:pPr>
            <a:r>
              <a:rPr lang="en-US" sz="3000" u="none" strike="noStrike">
                <a:solidFill>
                  <a:srgbClr val="FFFFFF"/>
                </a:solidFill>
                <a:latin typeface="Noto Sans"/>
                <a:ea typeface="Noto Sans"/>
                <a:cs typeface="Noto Sans"/>
                <a:sym typeface="Noto Sans"/>
              </a:rPr>
              <a:t>Job profiles to match your personality with a career in tourism and hospitality.</a:t>
            </a:r>
          </a:p>
        </p:txBody>
      </p:sp>
      <p:grpSp>
        <p:nvGrpSpPr>
          <p:cNvPr id="9" name="Group 9"/>
          <p:cNvGrpSpPr/>
          <p:nvPr/>
        </p:nvGrpSpPr>
        <p:grpSpPr>
          <a:xfrm>
            <a:off x="16140723" y="2000014"/>
            <a:ext cx="9126993" cy="6286973"/>
            <a:chOff x="0" y="0"/>
            <a:chExt cx="12169324" cy="8382630"/>
          </a:xfrm>
        </p:grpSpPr>
        <p:sp>
          <p:nvSpPr>
            <p:cNvPr id="10" name="Freeform 10" descr="A person sitting on a white vehicle  AI-generated content may be incorrect."/>
            <p:cNvSpPr/>
            <p:nvPr/>
          </p:nvSpPr>
          <p:spPr>
            <a:xfrm>
              <a:off x="0" y="9632"/>
              <a:ext cx="5929243" cy="8372999"/>
            </a:xfrm>
            <a:custGeom>
              <a:avLst/>
              <a:gdLst/>
              <a:ahLst/>
              <a:cxnLst/>
              <a:rect l="l" t="t" r="r" b="b"/>
              <a:pathLst>
                <a:path w="5929243" h="8372999">
                  <a:moveTo>
                    <a:pt x="0" y="0"/>
                  </a:moveTo>
                  <a:lnTo>
                    <a:pt x="5929243" y="0"/>
                  </a:lnTo>
                  <a:lnTo>
                    <a:pt x="5929243" y="8372998"/>
                  </a:lnTo>
                  <a:lnTo>
                    <a:pt x="0" y="8372998"/>
                  </a:lnTo>
                  <a:lnTo>
                    <a:pt x="0" y="0"/>
                  </a:lnTo>
                  <a:close/>
                </a:path>
              </a:pathLst>
            </a:custGeom>
            <a:blipFill>
              <a:blip r:embed="rId4"/>
              <a:stretch>
                <a:fillRect r="-1079" b="-1074"/>
              </a:stretch>
            </a:blipFill>
          </p:spPr>
          <p:txBody>
            <a:bodyPr/>
            <a:lstStyle/>
            <a:p>
              <a:endParaRPr lang="en-AU"/>
            </a:p>
          </p:txBody>
        </p:sp>
        <p:sp>
          <p:nvSpPr>
            <p:cNvPr id="11" name="Freeform 11" descr="A group of men posing for a photo  AI-generated content may be incorrect."/>
            <p:cNvSpPr/>
            <p:nvPr/>
          </p:nvSpPr>
          <p:spPr>
            <a:xfrm>
              <a:off x="6276662" y="0"/>
              <a:ext cx="5892662" cy="8345215"/>
            </a:xfrm>
            <a:custGeom>
              <a:avLst/>
              <a:gdLst/>
              <a:ahLst/>
              <a:cxnLst/>
              <a:rect l="l" t="t" r="r" b="b"/>
              <a:pathLst>
                <a:path w="5892662" h="8345215">
                  <a:moveTo>
                    <a:pt x="0" y="0"/>
                  </a:moveTo>
                  <a:lnTo>
                    <a:pt x="5892662" y="0"/>
                  </a:lnTo>
                  <a:lnTo>
                    <a:pt x="5892662" y="8345215"/>
                  </a:lnTo>
                  <a:lnTo>
                    <a:pt x="0" y="8345215"/>
                  </a:lnTo>
                  <a:lnTo>
                    <a:pt x="0" y="0"/>
                  </a:lnTo>
                  <a:close/>
                </a:path>
              </a:pathLst>
            </a:custGeom>
            <a:blipFill>
              <a:blip r:embed="rId5"/>
              <a:stretch>
                <a:fillRect/>
              </a:stretch>
            </a:blipFill>
          </p:spPr>
          <p:txBody>
            <a:bodyPr/>
            <a:lstStyle/>
            <a:p>
              <a:endParaRPr lang="en-AU"/>
            </a:p>
          </p:txBody>
        </p:sp>
      </p:grpSp>
      <p:sp>
        <p:nvSpPr>
          <p:cNvPr id="12" name="TextBox 12"/>
          <p:cNvSpPr txBox="1"/>
          <p:nvPr/>
        </p:nvSpPr>
        <p:spPr>
          <a:xfrm>
            <a:off x="350051" y="865867"/>
            <a:ext cx="2646301" cy="457200"/>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FFFF"/>
                </a:solidFill>
                <a:latin typeface="Noto Sans"/>
                <a:ea typeface="Noto Sans"/>
                <a:cs typeface="Noto Sans"/>
                <a:sym typeface="Noto Sans"/>
              </a:rPr>
              <a:t>Careers Guide</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3">
              <a:alphaModFix amt="36000"/>
            </a:blip>
            <a:stretch>
              <a:fillRect/>
            </a:stretch>
          </a:blipFill>
        </p:spPr>
        <p:txBody>
          <a:bodyPr/>
          <a:lstStyle/>
          <a:p>
            <a:endParaRPr lang="en-AU"/>
          </a:p>
        </p:txBody>
      </p:sp>
      <p:sp>
        <p:nvSpPr>
          <p:cNvPr id="3" name="TextBox 3"/>
          <p:cNvSpPr txBox="1"/>
          <p:nvPr/>
        </p:nvSpPr>
        <p:spPr>
          <a:xfrm>
            <a:off x="2140471" y="529862"/>
            <a:ext cx="6446341" cy="57150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000000"/>
                </a:solidFill>
                <a:latin typeface="Arimo Bold"/>
                <a:ea typeface="Arimo Bold"/>
                <a:cs typeface="Arimo Bold"/>
                <a:sym typeface="Arimo Bold"/>
              </a:rPr>
              <a:t>WHAT IS HOSPITALITY? </a:t>
            </a:r>
          </a:p>
        </p:txBody>
      </p:sp>
      <p:grpSp>
        <p:nvGrpSpPr>
          <p:cNvPr id="4" name="Group 4"/>
          <p:cNvGrpSpPr/>
          <p:nvPr/>
        </p:nvGrpSpPr>
        <p:grpSpPr>
          <a:xfrm>
            <a:off x="526025" y="3661754"/>
            <a:ext cx="9675233" cy="1402696"/>
            <a:chOff x="0" y="0"/>
            <a:chExt cx="12900311" cy="1870261"/>
          </a:xfrm>
        </p:grpSpPr>
        <p:grpSp>
          <p:nvGrpSpPr>
            <p:cNvPr id="5" name="Group 5"/>
            <p:cNvGrpSpPr/>
            <p:nvPr/>
          </p:nvGrpSpPr>
          <p:grpSpPr>
            <a:xfrm>
              <a:off x="0" y="0"/>
              <a:ext cx="2849921" cy="1870261"/>
              <a:chOff x="0" y="0"/>
              <a:chExt cx="812800" cy="533400"/>
            </a:xfrm>
          </p:grpSpPr>
          <p:sp>
            <p:nvSpPr>
              <p:cNvPr id="6" name="Freeform 6"/>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43AB9A"/>
              </a:solidFill>
            </p:spPr>
            <p:txBody>
              <a:bodyPr/>
              <a:lstStyle/>
              <a:p>
                <a:endParaRPr lang="en-AU"/>
              </a:p>
            </p:txBody>
          </p:sp>
          <p:sp>
            <p:nvSpPr>
              <p:cNvPr id="7" name="TextBox 7"/>
              <p:cNvSpPr txBox="1"/>
              <p:nvPr/>
            </p:nvSpPr>
            <p:spPr>
              <a:xfrm>
                <a:off x="38100" y="88900"/>
                <a:ext cx="736600" cy="368300"/>
              </a:xfrm>
              <a:prstGeom prst="rect">
                <a:avLst/>
              </a:prstGeom>
            </p:spPr>
            <p:txBody>
              <a:bodyPr lIns="50800" tIns="50800" rIns="50800" bIns="50800" rtlCol="0" anchor="ctr"/>
              <a:lstStyle/>
              <a:p>
                <a:pPr algn="ctr">
                  <a:lnSpc>
                    <a:spcPts val="2849"/>
                  </a:lnSpc>
                </a:pPr>
                <a:r>
                  <a:rPr lang="en-US" sz="2374">
                    <a:solidFill>
                      <a:srgbClr val="FFFFFF"/>
                    </a:solidFill>
                    <a:latin typeface="Noto Sans"/>
                    <a:ea typeface="Noto Sans"/>
                    <a:cs typeface="Noto Sans"/>
                    <a:sym typeface="Noto Sans"/>
                  </a:rPr>
                  <a:t>Care</a:t>
                </a:r>
              </a:p>
            </p:txBody>
          </p:sp>
        </p:grpSp>
        <p:grpSp>
          <p:nvGrpSpPr>
            <p:cNvPr id="8" name="Group 8"/>
            <p:cNvGrpSpPr/>
            <p:nvPr/>
          </p:nvGrpSpPr>
          <p:grpSpPr>
            <a:xfrm>
              <a:off x="10056273" y="0"/>
              <a:ext cx="2844038" cy="1866400"/>
              <a:chOff x="0" y="0"/>
              <a:chExt cx="812800" cy="533400"/>
            </a:xfrm>
          </p:grpSpPr>
          <p:sp>
            <p:nvSpPr>
              <p:cNvPr id="9" name="Freeform 9"/>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43AB9A"/>
              </a:solidFill>
            </p:spPr>
            <p:txBody>
              <a:bodyPr/>
              <a:lstStyle/>
              <a:p>
                <a:endParaRPr lang="en-AU"/>
              </a:p>
            </p:txBody>
          </p:sp>
          <p:sp>
            <p:nvSpPr>
              <p:cNvPr id="10" name="TextBox 10"/>
              <p:cNvSpPr txBox="1"/>
              <p:nvPr/>
            </p:nvSpPr>
            <p:spPr>
              <a:xfrm>
                <a:off x="38100" y="88900"/>
                <a:ext cx="736600" cy="368300"/>
              </a:xfrm>
              <a:prstGeom prst="rect">
                <a:avLst/>
              </a:prstGeom>
            </p:spPr>
            <p:txBody>
              <a:bodyPr lIns="50800" tIns="50800" rIns="50800" bIns="50800" rtlCol="0" anchor="ctr"/>
              <a:lstStyle/>
              <a:p>
                <a:pPr marL="0" lvl="0" indent="0" algn="ctr">
                  <a:lnSpc>
                    <a:spcPts val="2849"/>
                  </a:lnSpc>
                  <a:spcBef>
                    <a:spcPct val="0"/>
                  </a:spcBef>
                </a:pPr>
                <a:r>
                  <a:rPr lang="en-US" sz="2374" u="none" strike="noStrike">
                    <a:solidFill>
                      <a:srgbClr val="FFFFFF"/>
                    </a:solidFill>
                    <a:latin typeface="Noto Sans"/>
                    <a:ea typeface="Noto Sans"/>
                    <a:cs typeface="Noto Sans"/>
                    <a:sym typeface="Noto Sans"/>
                  </a:rPr>
                  <a:t>Experience</a:t>
                </a:r>
              </a:p>
            </p:txBody>
          </p:sp>
        </p:grpSp>
        <p:grpSp>
          <p:nvGrpSpPr>
            <p:cNvPr id="11" name="Group 11"/>
            <p:cNvGrpSpPr/>
            <p:nvPr/>
          </p:nvGrpSpPr>
          <p:grpSpPr>
            <a:xfrm>
              <a:off x="4942729" y="0"/>
              <a:ext cx="2844038" cy="1866400"/>
              <a:chOff x="0" y="0"/>
              <a:chExt cx="812800" cy="533400"/>
            </a:xfrm>
          </p:grpSpPr>
          <p:sp>
            <p:nvSpPr>
              <p:cNvPr id="12" name="Freeform 12"/>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43AB9A"/>
              </a:solidFill>
            </p:spPr>
            <p:txBody>
              <a:bodyPr/>
              <a:lstStyle/>
              <a:p>
                <a:endParaRPr lang="en-AU"/>
              </a:p>
            </p:txBody>
          </p:sp>
          <p:sp>
            <p:nvSpPr>
              <p:cNvPr id="13" name="TextBox 13"/>
              <p:cNvSpPr txBox="1"/>
              <p:nvPr/>
            </p:nvSpPr>
            <p:spPr>
              <a:xfrm>
                <a:off x="38100" y="88900"/>
                <a:ext cx="736600" cy="368300"/>
              </a:xfrm>
              <a:prstGeom prst="rect">
                <a:avLst/>
              </a:prstGeom>
            </p:spPr>
            <p:txBody>
              <a:bodyPr lIns="50800" tIns="50800" rIns="50800" bIns="50800" rtlCol="0" anchor="ctr"/>
              <a:lstStyle/>
              <a:p>
                <a:pPr marL="0" lvl="0" indent="0" algn="ctr">
                  <a:lnSpc>
                    <a:spcPts val="2849"/>
                  </a:lnSpc>
                  <a:spcBef>
                    <a:spcPct val="0"/>
                  </a:spcBef>
                </a:pPr>
                <a:r>
                  <a:rPr lang="en-US" sz="2374">
                    <a:solidFill>
                      <a:srgbClr val="FFFFFF"/>
                    </a:solidFill>
                    <a:latin typeface="Noto Sans"/>
                    <a:ea typeface="Noto Sans"/>
                    <a:cs typeface="Noto Sans"/>
                    <a:sym typeface="Noto Sans"/>
                  </a:rPr>
                  <a:t>Comfort</a:t>
                </a:r>
              </a:p>
            </p:txBody>
          </p:sp>
        </p:grpSp>
      </p:grpSp>
      <p:sp>
        <p:nvSpPr>
          <p:cNvPr id="14" name="TextBox 14"/>
          <p:cNvSpPr txBox="1"/>
          <p:nvPr/>
        </p:nvSpPr>
        <p:spPr>
          <a:xfrm>
            <a:off x="1185463" y="1815737"/>
            <a:ext cx="8356357" cy="1371600"/>
          </a:xfrm>
          <a:prstGeom prst="rect">
            <a:avLst/>
          </a:prstGeom>
        </p:spPr>
        <p:txBody>
          <a:bodyPr lIns="0" tIns="0" rIns="0" bIns="0" rtlCol="0" anchor="t">
            <a:spAutoFit/>
          </a:bodyPr>
          <a:lstStyle/>
          <a:p>
            <a:pPr marL="0" lvl="0" indent="0" algn="ctr">
              <a:lnSpc>
                <a:spcPts val="3600"/>
              </a:lnSpc>
              <a:spcBef>
                <a:spcPct val="0"/>
              </a:spcBef>
            </a:pPr>
            <a:r>
              <a:rPr lang="en-US" sz="3000" u="none" strike="noStrike">
                <a:solidFill>
                  <a:srgbClr val="000000"/>
                </a:solidFill>
                <a:latin typeface="Noto Sans"/>
                <a:ea typeface="Noto Sans"/>
                <a:cs typeface="Noto Sans"/>
                <a:sym typeface="Noto Sans"/>
              </a:rPr>
              <a:t>Hospitality is all about making people feel welcome and creating memorable experiences.</a:t>
            </a:r>
          </a:p>
        </p:txBody>
      </p:sp>
      <p:sp>
        <p:nvSpPr>
          <p:cNvPr id="15" name="TextBox 15"/>
          <p:cNvSpPr txBox="1"/>
          <p:nvPr/>
        </p:nvSpPr>
        <p:spPr>
          <a:xfrm>
            <a:off x="1070236" y="8572500"/>
            <a:ext cx="8586813" cy="1371600"/>
          </a:xfrm>
          <a:prstGeom prst="rect">
            <a:avLst/>
          </a:prstGeom>
        </p:spPr>
        <p:txBody>
          <a:bodyPr lIns="0" tIns="0" rIns="0" bIns="0" rtlCol="0" anchor="t">
            <a:spAutoFit/>
          </a:bodyPr>
          <a:lstStyle/>
          <a:p>
            <a:pPr marL="0" lvl="0" indent="0" algn="ctr">
              <a:lnSpc>
                <a:spcPts val="3600"/>
              </a:lnSpc>
              <a:spcBef>
                <a:spcPct val="0"/>
              </a:spcBef>
            </a:pPr>
            <a:r>
              <a:rPr lang="en-US" sz="3000" u="none" strike="noStrike">
                <a:solidFill>
                  <a:srgbClr val="000000"/>
                </a:solidFill>
                <a:latin typeface="Noto Sans"/>
                <a:ea typeface="Noto Sans"/>
                <a:cs typeface="Noto Sans"/>
                <a:sym typeface="Noto Sans"/>
              </a:rPr>
              <a:t>Hospitality works with tourism to make sure visitors enjoy their stay, feel comfortable, and want to come back.</a:t>
            </a:r>
          </a:p>
        </p:txBody>
      </p:sp>
      <p:sp>
        <p:nvSpPr>
          <p:cNvPr id="16" name="TextBox 16"/>
          <p:cNvSpPr txBox="1"/>
          <p:nvPr/>
        </p:nvSpPr>
        <p:spPr>
          <a:xfrm>
            <a:off x="1704927" y="5453142"/>
            <a:ext cx="7317430" cy="2406649"/>
          </a:xfrm>
          <a:prstGeom prst="rect">
            <a:avLst/>
          </a:prstGeom>
        </p:spPr>
        <p:txBody>
          <a:bodyPr lIns="0" tIns="0" rIns="0" bIns="0" rtlCol="0" anchor="t">
            <a:spAutoFit/>
          </a:bodyPr>
          <a:lstStyle/>
          <a:p>
            <a:pPr marL="0" lvl="0" indent="0" algn="ctr">
              <a:lnSpc>
                <a:spcPts val="3850"/>
              </a:lnSpc>
              <a:spcBef>
                <a:spcPct val="0"/>
              </a:spcBef>
            </a:pPr>
            <a:r>
              <a:rPr lang="en-US" sz="2500" b="1" u="none" strike="noStrike">
                <a:solidFill>
                  <a:srgbClr val="000000"/>
                </a:solidFill>
                <a:latin typeface="Noto Sans Bold"/>
                <a:ea typeface="Noto Sans Bold"/>
                <a:cs typeface="Noto Sans Bold"/>
                <a:sym typeface="Noto Sans Bold"/>
              </a:rPr>
              <a:t>Where Does Hospitality Happen?</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Hotels, resorts &amp; caravan parks</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Cafés, restaurants &amp; bars</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Airlines, cruise ships &amp; transport services</a:t>
            </a:r>
          </a:p>
          <a:p>
            <a:pPr marL="0" lvl="0" indent="0" algn="ctr">
              <a:lnSpc>
                <a:spcPts val="3850"/>
              </a:lnSpc>
              <a:spcBef>
                <a:spcPct val="0"/>
              </a:spcBef>
            </a:pPr>
            <a:r>
              <a:rPr lang="en-US" sz="2500" u="none" strike="noStrike">
                <a:solidFill>
                  <a:srgbClr val="000000"/>
                </a:solidFill>
                <a:latin typeface="Noto Sans"/>
                <a:ea typeface="Noto Sans"/>
                <a:cs typeface="Noto Sans"/>
                <a:sym typeface="Noto Sans"/>
              </a:rPr>
              <a:t>Stadiums, theme parks &amp; entertainment venues</a:t>
            </a:r>
          </a:p>
        </p:txBody>
      </p:sp>
      <p:sp>
        <p:nvSpPr>
          <p:cNvPr id="17" name="Freeform 17"/>
          <p:cNvSpPr/>
          <p:nvPr/>
        </p:nvSpPr>
        <p:spPr>
          <a:xfrm>
            <a:off x="11000607" y="0"/>
            <a:ext cx="7287393" cy="5143500"/>
          </a:xfrm>
          <a:custGeom>
            <a:avLst/>
            <a:gdLst/>
            <a:ahLst/>
            <a:cxnLst/>
            <a:rect l="l" t="t" r="r" b="b"/>
            <a:pathLst>
              <a:path w="7287393" h="5143500">
                <a:moveTo>
                  <a:pt x="0" y="0"/>
                </a:moveTo>
                <a:lnTo>
                  <a:pt x="7287393" y="0"/>
                </a:lnTo>
                <a:lnTo>
                  <a:pt x="7287393" y="5143500"/>
                </a:lnTo>
                <a:lnTo>
                  <a:pt x="0" y="5143500"/>
                </a:lnTo>
                <a:lnTo>
                  <a:pt x="0" y="0"/>
                </a:lnTo>
                <a:close/>
              </a:path>
            </a:pathLst>
          </a:custGeom>
          <a:blipFill>
            <a:blip r:embed="rId4"/>
            <a:stretch>
              <a:fillRect t="-50871" b="-38142"/>
            </a:stretch>
          </a:blipFill>
        </p:spPr>
        <p:txBody>
          <a:bodyPr/>
          <a:lstStyle/>
          <a:p>
            <a:endParaRPr lang="en-AU"/>
          </a:p>
        </p:txBody>
      </p:sp>
      <p:sp>
        <p:nvSpPr>
          <p:cNvPr id="18" name="Freeform 18"/>
          <p:cNvSpPr/>
          <p:nvPr/>
        </p:nvSpPr>
        <p:spPr>
          <a:xfrm>
            <a:off x="11000607" y="5143500"/>
            <a:ext cx="7287393" cy="5143500"/>
          </a:xfrm>
          <a:custGeom>
            <a:avLst/>
            <a:gdLst/>
            <a:ahLst/>
            <a:cxnLst/>
            <a:rect l="l" t="t" r="r" b="b"/>
            <a:pathLst>
              <a:path w="7287393" h="5143500">
                <a:moveTo>
                  <a:pt x="0" y="0"/>
                </a:moveTo>
                <a:lnTo>
                  <a:pt x="7287393" y="0"/>
                </a:lnTo>
                <a:lnTo>
                  <a:pt x="7287393" y="5143500"/>
                </a:lnTo>
                <a:lnTo>
                  <a:pt x="0" y="5143500"/>
                </a:lnTo>
                <a:lnTo>
                  <a:pt x="0" y="0"/>
                </a:lnTo>
                <a:close/>
              </a:path>
            </a:pathLst>
          </a:custGeom>
          <a:blipFill>
            <a:blip r:embed="rId5"/>
            <a:stretch>
              <a:fillRect t="-3101" b="-3101"/>
            </a:stretch>
          </a:blipFill>
        </p:spPr>
        <p:txBody>
          <a:bodyPr/>
          <a:lstStyle/>
          <a:p>
            <a:endParaRPr lang="en-A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E5459"/>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descr="A brochure of people walking  AI-generated content may be incorrect."/>
          <p:cNvSpPr/>
          <p:nvPr/>
        </p:nvSpPr>
        <p:spPr>
          <a:xfrm>
            <a:off x="-5403099" y="2000014"/>
            <a:ext cx="8906539" cy="6286973"/>
          </a:xfrm>
          <a:custGeom>
            <a:avLst/>
            <a:gdLst/>
            <a:ahLst/>
            <a:cxnLst/>
            <a:rect l="l" t="t" r="r" b="b"/>
            <a:pathLst>
              <a:path w="8906539" h="6286973">
                <a:moveTo>
                  <a:pt x="0" y="0"/>
                </a:moveTo>
                <a:lnTo>
                  <a:pt x="8906539" y="0"/>
                </a:lnTo>
                <a:lnTo>
                  <a:pt x="8906539" y="6286972"/>
                </a:lnTo>
                <a:lnTo>
                  <a:pt x="0" y="6286972"/>
                </a:lnTo>
                <a:lnTo>
                  <a:pt x="0" y="0"/>
                </a:lnTo>
                <a:close/>
              </a:path>
            </a:pathLst>
          </a:custGeom>
          <a:blipFill>
            <a:blip r:embed="rId2"/>
            <a:stretch>
              <a:fillRect/>
            </a:stretch>
          </a:blipFill>
        </p:spPr>
        <p:txBody>
          <a:bodyPr/>
          <a:lstStyle/>
          <a:p>
            <a:endParaRPr lang="en-AU"/>
          </a:p>
        </p:txBody>
      </p:sp>
      <p:sp>
        <p:nvSpPr>
          <p:cNvPr id="6" name="Freeform 6" descr="A person sitting on a white vehicle  AI-generated content may be incorrect."/>
          <p:cNvSpPr/>
          <p:nvPr/>
        </p:nvSpPr>
        <p:spPr>
          <a:xfrm>
            <a:off x="5875165" y="322942"/>
            <a:ext cx="6537042" cy="9231304"/>
          </a:xfrm>
          <a:custGeom>
            <a:avLst/>
            <a:gdLst/>
            <a:ahLst/>
            <a:cxnLst/>
            <a:rect l="l" t="t" r="r" b="b"/>
            <a:pathLst>
              <a:path w="6537042" h="9231304">
                <a:moveTo>
                  <a:pt x="0" y="0"/>
                </a:moveTo>
                <a:lnTo>
                  <a:pt x="6537042" y="0"/>
                </a:lnTo>
                <a:lnTo>
                  <a:pt x="6537042" y="9231304"/>
                </a:lnTo>
                <a:lnTo>
                  <a:pt x="0" y="9231304"/>
                </a:lnTo>
                <a:lnTo>
                  <a:pt x="0" y="0"/>
                </a:lnTo>
                <a:close/>
              </a:path>
            </a:pathLst>
          </a:custGeom>
          <a:blipFill>
            <a:blip r:embed="rId3"/>
            <a:stretch>
              <a:fillRect r="-1079" b="-1074"/>
            </a:stretch>
          </a:blipFill>
        </p:spPr>
        <p:txBody>
          <a:bodyPr/>
          <a:lstStyle/>
          <a:p>
            <a:endParaRPr lang="en-AU"/>
          </a:p>
        </p:txBody>
      </p:sp>
      <p:sp>
        <p:nvSpPr>
          <p:cNvPr id="7" name="Freeform 7" descr="A group of men posing for a photo  AI-generated content may be incorrect."/>
          <p:cNvSpPr/>
          <p:nvPr/>
        </p:nvSpPr>
        <p:spPr>
          <a:xfrm>
            <a:off x="14783932" y="2000014"/>
            <a:ext cx="4439311" cy="6286973"/>
          </a:xfrm>
          <a:custGeom>
            <a:avLst/>
            <a:gdLst/>
            <a:ahLst/>
            <a:cxnLst/>
            <a:rect l="l" t="t" r="r" b="b"/>
            <a:pathLst>
              <a:path w="4439311" h="6286973">
                <a:moveTo>
                  <a:pt x="0" y="0"/>
                </a:moveTo>
                <a:lnTo>
                  <a:pt x="4439312" y="0"/>
                </a:lnTo>
                <a:lnTo>
                  <a:pt x="4439312" y="6286972"/>
                </a:lnTo>
                <a:lnTo>
                  <a:pt x="0" y="6286972"/>
                </a:lnTo>
                <a:lnTo>
                  <a:pt x="0" y="0"/>
                </a:lnTo>
                <a:close/>
              </a:path>
            </a:pathLst>
          </a:custGeom>
          <a:blipFill>
            <a:blip r:embed="rId4"/>
            <a:stretch>
              <a:fillRect/>
            </a:stretch>
          </a:blipFill>
        </p:spPr>
        <p:txBody>
          <a:bodyPr/>
          <a:lstStyle/>
          <a:p>
            <a:endParaRPr lang="en-AU"/>
          </a:p>
        </p:txBody>
      </p:sp>
      <p:sp>
        <p:nvSpPr>
          <p:cNvPr id="8" name="TextBox 8"/>
          <p:cNvSpPr txBox="1"/>
          <p:nvPr/>
        </p:nvSpPr>
        <p:spPr>
          <a:xfrm>
            <a:off x="4559898" y="9675162"/>
            <a:ext cx="9167577" cy="457200"/>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FFFF"/>
                </a:solidFill>
                <a:latin typeface="Noto Sans"/>
                <a:ea typeface="Noto Sans"/>
                <a:cs typeface="Noto Sans"/>
                <a:sym typeface="Noto Sans"/>
              </a:rPr>
              <a:t>Ca</a:t>
            </a:r>
            <a:r>
              <a:rPr lang="en-US" sz="3000" u="none" strike="noStrike">
                <a:solidFill>
                  <a:srgbClr val="FFFFFF"/>
                </a:solidFill>
                <a:latin typeface="Noto Sans"/>
                <a:ea typeface="Noto Sans"/>
                <a:cs typeface="Noto Sans"/>
                <a:sym typeface="Noto Sans"/>
              </a:rPr>
              <a:t>reer Spotlights on locals working in the industry.</a:t>
            </a:r>
          </a:p>
        </p:txBody>
      </p:sp>
      <p:grpSp>
        <p:nvGrpSpPr>
          <p:cNvPr id="9" name="Group 9"/>
          <p:cNvGrpSpPr/>
          <p:nvPr/>
        </p:nvGrpSpPr>
        <p:grpSpPr>
          <a:xfrm>
            <a:off x="665625" y="757238"/>
            <a:ext cx="3307705" cy="1000125"/>
            <a:chOff x="0" y="0"/>
            <a:chExt cx="4410273" cy="1333500"/>
          </a:xfrm>
        </p:grpSpPr>
        <p:sp>
          <p:nvSpPr>
            <p:cNvPr id="10" name="TextBox 10"/>
            <p:cNvSpPr txBox="1"/>
            <p:nvPr/>
          </p:nvSpPr>
          <p:spPr>
            <a:xfrm>
              <a:off x="0" y="-28575"/>
              <a:ext cx="4410273" cy="752475"/>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FFFFFF"/>
                  </a:solidFill>
                  <a:latin typeface="Arimo Bold"/>
                  <a:ea typeface="Arimo Bold"/>
                  <a:cs typeface="Arimo Bold"/>
                  <a:sym typeface="Arimo Bold"/>
                </a:rPr>
                <a:t>RESOURCES</a:t>
              </a:r>
            </a:p>
          </p:txBody>
        </p:sp>
        <p:sp>
          <p:nvSpPr>
            <p:cNvPr id="11" name="TextBox 11"/>
            <p:cNvSpPr txBox="1"/>
            <p:nvPr/>
          </p:nvSpPr>
          <p:spPr>
            <a:xfrm>
              <a:off x="0" y="723900"/>
              <a:ext cx="3528402" cy="609600"/>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FFFF"/>
                  </a:solidFill>
                  <a:latin typeface="Noto Sans"/>
                  <a:ea typeface="Noto Sans"/>
                  <a:cs typeface="Noto Sans"/>
                  <a:sym typeface="Noto Sans"/>
                </a:rPr>
                <a:t>Careers Guide</a:t>
              </a:r>
            </a:p>
          </p:txBody>
        </p:sp>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E5459"/>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descr="A person sitting on a white vehicle  AI-generated content may be incorrect."/>
          <p:cNvSpPr/>
          <p:nvPr/>
        </p:nvSpPr>
        <p:spPr>
          <a:xfrm>
            <a:off x="-1045328" y="2000014"/>
            <a:ext cx="4452048" cy="6286973"/>
          </a:xfrm>
          <a:custGeom>
            <a:avLst/>
            <a:gdLst/>
            <a:ahLst/>
            <a:cxnLst/>
            <a:rect l="l" t="t" r="r" b="b"/>
            <a:pathLst>
              <a:path w="4452048" h="6286973">
                <a:moveTo>
                  <a:pt x="0" y="0"/>
                </a:moveTo>
                <a:lnTo>
                  <a:pt x="4452048" y="0"/>
                </a:lnTo>
                <a:lnTo>
                  <a:pt x="4452048" y="6286972"/>
                </a:lnTo>
                <a:lnTo>
                  <a:pt x="0" y="6286972"/>
                </a:lnTo>
                <a:lnTo>
                  <a:pt x="0" y="0"/>
                </a:lnTo>
                <a:close/>
              </a:path>
            </a:pathLst>
          </a:custGeom>
          <a:blipFill>
            <a:blip r:embed="rId2"/>
            <a:stretch>
              <a:fillRect r="-1079" b="-1074"/>
            </a:stretch>
          </a:blipFill>
        </p:spPr>
        <p:txBody>
          <a:bodyPr/>
          <a:lstStyle/>
          <a:p>
            <a:endParaRPr lang="en-AU"/>
          </a:p>
        </p:txBody>
      </p:sp>
      <p:sp>
        <p:nvSpPr>
          <p:cNvPr id="6" name="Freeform 6" descr="A group of men posing for a photo  AI-generated content may be incorrect."/>
          <p:cNvSpPr/>
          <p:nvPr/>
        </p:nvSpPr>
        <p:spPr>
          <a:xfrm>
            <a:off x="5942618" y="609688"/>
            <a:ext cx="6402764" cy="9067623"/>
          </a:xfrm>
          <a:custGeom>
            <a:avLst/>
            <a:gdLst/>
            <a:ahLst/>
            <a:cxnLst/>
            <a:rect l="l" t="t" r="r" b="b"/>
            <a:pathLst>
              <a:path w="6402764" h="9067623">
                <a:moveTo>
                  <a:pt x="0" y="0"/>
                </a:moveTo>
                <a:lnTo>
                  <a:pt x="6402764" y="0"/>
                </a:lnTo>
                <a:lnTo>
                  <a:pt x="6402764" y="9067624"/>
                </a:lnTo>
                <a:lnTo>
                  <a:pt x="0" y="9067624"/>
                </a:lnTo>
                <a:lnTo>
                  <a:pt x="0" y="0"/>
                </a:lnTo>
                <a:close/>
              </a:path>
            </a:pathLst>
          </a:custGeom>
          <a:blipFill>
            <a:blip r:embed="rId3"/>
            <a:stretch>
              <a:fillRect/>
            </a:stretch>
          </a:blipFill>
        </p:spPr>
        <p:txBody>
          <a:bodyPr/>
          <a:lstStyle/>
          <a:p>
            <a:endParaRPr lang="en-AU"/>
          </a:p>
        </p:txBody>
      </p:sp>
      <p:sp>
        <p:nvSpPr>
          <p:cNvPr id="7" name="Freeform 7"/>
          <p:cNvSpPr/>
          <p:nvPr/>
        </p:nvSpPr>
        <p:spPr>
          <a:xfrm>
            <a:off x="15157829" y="8190413"/>
            <a:ext cx="2695628" cy="1713349"/>
          </a:xfrm>
          <a:custGeom>
            <a:avLst/>
            <a:gdLst/>
            <a:ahLst/>
            <a:cxnLst/>
            <a:rect l="l" t="t" r="r" b="b"/>
            <a:pathLst>
              <a:path w="2695628" h="1713349">
                <a:moveTo>
                  <a:pt x="0" y="0"/>
                </a:moveTo>
                <a:lnTo>
                  <a:pt x="2695628" y="0"/>
                </a:lnTo>
                <a:lnTo>
                  <a:pt x="2695628" y="1713349"/>
                </a:lnTo>
                <a:lnTo>
                  <a:pt x="0" y="1713349"/>
                </a:lnTo>
                <a:lnTo>
                  <a:pt x="0" y="0"/>
                </a:lnTo>
                <a:close/>
              </a:path>
            </a:pathLst>
          </a:custGeom>
          <a:blipFill>
            <a:blip r:embed="rId4"/>
            <a:stretch>
              <a:fillRect l="-16055" t="-26555" r="-16337" b="-20726"/>
            </a:stretch>
          </a:blipFill>
        </p:spPr>
        <p:txBody>
          <a:bodyPr/>
          <a:lstStyle/>
          <a:p>
            <a:endParaRPr lang="en-AU"/>
          </a:p>
        </p:txBody>
      </p:sp>
      <p:sp>
        <p:nvSpPr>
          <p:cNvPr id="8" name="TextBox 8"/>
          <p:cNvSpPr txBox="1"/>
          <p:nvPr/>
        </p:nvSpPr>
        <p:spPr>
          <a:xfrm>
            <a:off x="4559898" y="9675162"/>
            <a:ext cx="9167577" cy="457200"/>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FFFF"/>
                </a:solidFill>
                <a:latin typeface="Noto Sans"/>
                <a:ea typeface="Noto Sans"/>
                <a:cs typeface="Noto Sans"/>
                <a:sym typeface="Noto Sans"/>
              </a:rPr>
              <a:t>Read mo</a:t>
            </a:r>
            <a:r>
              <a:rPr lang="en-US" sz="3000" u="none" strike="noStrike">
                <a:solidFill>
                  <a:srgbClr val="FFFFFF"/>
                </a:solidFill>
                <a:latin typeface="Noto Sans"/>
                <a:ea typeface="Noto Sans"/>
                <a:cs typeface="Noto Sans"/>
                <a:sym typeface="Noto Sans"/>
              </a:rPr>
              <a:t>re on training and education pathways.</a:t>
            </a:r>
          </a:p>
        </p:txBody>
      </p:sp>
      <p:grpSp>
        <p:nvGrpSpPr>
          <p:cNvPr id="9" name="Group 9"/>
          <p:cNvGrpSpPr/>
          <p:nvPr/>
        </p:nvGrpSpPr>
        <p:grpSpPr>
          <a:xfrm>
            <a:off x="665625" y="757238"/>
            <a:ext cx="3307705" cy="1000125"/>
            <a:chOff x="0" y="0"/>
            <a:chExt cx="4410273" cy="1333500"/>
          </a:xfrm>
        </p:grpSpPr>
        <p:sp>
          <p:nvSpPr>
            <p:cNvPr id="10" name="TextBox 10"/>
            <p:cNvSpPr txBox="1"/>
            <p:nvPr/>
          </p:nvSpPr>
          <p:spPr>
            <a:xfrm>
              <a:off x="0" y="-28575"/>
              <a:ext cx="4410273" cy="752475"/>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FFFFFF"/>
                  </a:solidFill>
                  <a:latin typeface="Arimo Bold"/>
                  <a:ea typeface="Arimo Bold"/>
                  <a:cs typeface="Arimo Bold"/>
                  <a:sym typeface="Arimo Bold"/>
                </a:rPr>
                <a:t>RESOURCES</a:t>
              </a:r>
            </a:p>
          </p:txBody>
        </p:sp>
        <p:sp>
          <p:nvSpPr>
            <p:cNvPr id="11" name="TextBox 11"/>
            <p:cNvSpPr txBox="1"/>
            <p:nvPr/>
          </p:nvSpPr>
          <p:spPr>
            <a:xfrm>
              <a:off x="0" y="723900"/>
              <a:ext cx="3528402" cy="609600"/>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FFFF"/>
                  </a:solidFill>
                  <a:latin typeface="Noto Sans"/>
                  <a:ea typeface="Noto Sans"/>
                  <a:cs typeface="Noto Sans"/>
                  <a:sym typeface="Noto Sans"/>
                </a:rPr>
                <a:t>Careers Guide</a:t>
              </a:r>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696459" cy="10287000"/>
            <a:chOff x="0" y="0"/>
            <a:chExt cx="4924170" cy="2709333"/>
          </a:xfrm>
        </p:grpSpPr>
        <p:sp>
          <p:nvSpPr>
            <p:cNvPr id="3" name="Freeform 3"/>
            <p:cNvSpPr/>
            <p:nvPr/>
          </p:nvSpPr>
          <p:spPr>
            <a:xfrm>
              <a:off x="0" y="0"/>
              <a:ext cx="4924170" cy="2709333"/>
            </a:xfrm>
            <a:custGeom>
              <a:avLst/>
              <a:gdLst/>
              <a:ahLst/>
              <a:cxnLst/>
              <a:rect l="l" t="t" r="r" b="b"/>
              <a:pathLst>
                <a:path w="4924170" h="2709333">
                  <a:moveTo>
                    <a:pt x="0" y="0"/>
                  </a:moveTo>
                  <a:lnTo>
                    <a:pt x="4924170" y="0"/>
                  </a:lnTo>
                  <a:lnTo>
                    <a:pt x="4924170" y="2709333"/>
                  </a:lnTo>
                  <a:lnTo>
                    <a:pt x="0" y="2709333"/>
                  </a:lnTo>
                  <a:close/>
                </a:path>
              </a:pathLst>
            </a:custGeom>
            <a:solidFill>
              <a:srgbClr val="E3F4F1"/>
            </a:solidFill>
          </p:spPr>
          <p:txBody>
            <a:bodyPr/>
            <a:lstStyle/>
            <a:p>
              <a:endParaRPr lang="en-AU"/>
            </a:p>
          </p:txBody>
        </p:sp>
        <p:sp>
          <p:nvSpPr>
            <p:cNvPr id="4" name="TextBox 4"/>
            <p:cNvSpPr txBox="1"/>
            <p:nvPr/>
          </p:nvSpPr>
          <p:spPr>
            <a:xfrm>
              <a:off x="0" y="-28575"/>
              <a:ext cx="4924170"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5" name="Freeform 5"/>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3">
              <a:alphaModFix amt="14000"/>
            </a:blip>
            <a:stretch>
              <a:fillRect/>
            </a:stretch>
          </a:blipFill>
        </p:spPr>
        <p:txBody>
          <a:bodyPr/>
          <a:lstStyle/>
          <a:p>
            <a:endParaRPr lang="en-AU"/>
          </a:p>
        </p:txBody>
      </p:sp>
      <p:sp>
        <p:nvSpPr>
          <p:cNvPr id="6" name="AutoShape 6"/>
          <p:cNvSpPr/>
          <p:nvPr/>
        </p:nvSpPr>
        <p:spPr>
          <a:xfrm rot="5387340">
            <a:off x="10659523" y="5133975"/>
            <a:ext cx="10325167" cy="0"/>
          </a:xfrm>
          <a:prstGeom prst="line">
            <a:avLst/>
          </a:prstGeom>
          <a:ln w="19050" cap="rnd">
            <a:solidFill>
              <a:srgbClr val="FFFFFF"/>
            </a:solidFill>
            <a:prstDash val="solid"/>
            <a:headEnd type="none" w="sm" len="sm"/>
            <a:tailEnd type="none" w="sm" len="sm"/>
          </a:ln>
        </p:spPr>
        <p:txBody>
          <a:bodyPr/>
          <a:lstStyle/>
          <a:p>
            <a:endParaRPr lang="en-AU"/>
          </a:p>
        </p:txBody>
      </p:sp>
      <p:sp>
        <p:nvSpPr>
          <p:cNvPr id="7" name="Freeform 7"/>
          <p:cNvSpPr/>
          <p:nvPr/>
        </p:nvSpPr>
        <p:spPr>
          <a:xfrm>
            <a:off x="11261813" y="0"/>
            <a:ext cx="10345137" cy="10306048"/>
          </a:xfrm>
          <a:custGeom>
            <a:avLst/>
            <a:gdLst/>
            <a:ahLst/>
            <a:cxnLst/>
            <a:rect l="l" t="t" r="r" b="b"/>
            <a:pathLst>
              <a:path w="10345137" h="10306048">
                <a:moveTo>
                  <a:pt x="0" y="0"/>
                </a:moveTo>
                <a:lnTo>
                  <a:pt x="10345137" y="0"/>
                </a:lnTo>
                <a:lnTo>
                  <a:pt x="10345137" y="10306048"/>
                </a:lnTo>
                <a:lnTo>
                  <a:pt x="0" y="10306048"/>
                </a:lnTo>
                <a:lnTo>
                  <a:pt x="0" y="0"/>
                </a:lnTo>
                <a:close/>
              </a:path>
            </a:pathLst>
          </a:custGeom>
          <a:blipFill>
            <a:blip r:embed="rId4"/>
            <a:stretch>
              <a:fillRect l="-49526"/>
            </a:stretch>
          </a:blipFill>
        </p:spPr>
        <p:txBody>
          <a:bodyPr/>
          <a:lstStyle/>
          <a:p>
            <a:endParaRPr lang="en-AU"/>
          </a:p>
        </p:txBody>
      </p:sp>
      <p:sp>
        <p:nvSpPr>
          <p:cNvPr id="8" name="TextBox 8"/>
          <p:cNvSpPr txBox="1"/>
          <p:nvPr/>
        </p:nvSpPr>
        <p:spPr>
          <a:xfrm>
            <a:off x="1028700" y="1256004"/>
            <a:ext cx="9540773" cy="8626475"/>
          </a:xfrm>
          <a:prstGeom prst="rect">
            <a:avLst/>
          </a:prstGeom>
        </p:spPr>
        <p:txBody>
          <a:bodyPr lIns="0" tIns="0" rIns="0" bIns="0" rtlCol="0" anchor="t">
            <a:spAutoFit/>
          </a:bodyPr>
          <a:lstStyle/>
          <a:p>
            <a:pPr marL="0" lvl="0" indent="0" algn="l">
              <a:lnSpc>
                <a:spcPts val="3000"/>
              </a:lnSpc>
              <a:spcBef>
                <a:spcPct val="0"/>
              </a:spcBef>
            </a:pPr>
            <a:r>
              <a:rPr lang="en-US" sz="2500" b="1" u="none" strike="noStrike">
                <a:solidFill>
                  <a:srgbClr val="0E5459"/>
                </a:solidFill>
                <a:latin typeface="Noto Sans Bold"/>
                <a:ea typeface="Noto Sans Bold"/>
                <a:cs typeface="Noto Sans Bold"/>
                <a:sym typeface="Noto Sans Bold"/>
              </a:rPr>
              <a:t>NEXT STEPS:</a:t>
            </a:r>
          </a:p>
          <a:p>
            <a:pPr marL="0" lvl="0" indent="0" algn="l">
              <a:lnSpc>
                <a:spcPts val="3000"/>
              </a:lnSpc>
              <a:spcBef>
                <a:spcPct val="0"/>
              </a:spcBef>
            </a:pPr>
            <a:endParaRPr lang="en-US" sz="2500" b="1" u="none" strike="noStrike">
              <a:solidFill>
                <a:srgbClr val="0E5459"/>
              </a:solidFill>
              <a:latin typeface="Noto Sans Bold"/>
              <a:ea typeface="Noto Sans Bold"/>
              <a:cs typeface="Noto Sans Bold"/>
              <a:sym typeface="Noto Sans Bold"/>
            </a:endParaRPr>
          </a:p>
          <a:p>
            <a:pPr marL="0" lvl="0" indent="0" algn="l">
              <a:lnSpc>
                <a:spcPts val="3500"/>
              </a:lnSpc>
            </a:pPr>
            <a:r>
              <a:rPr lang="en-US" sz="2500" b="1" u="none" strike="noStrike">
                <a:solidFill>
                  <a:srgbClr val="0E5459"/>
                </a:solidFill>
                <a:latin typeface="Noto Sans Bold"/>
                <a:ea typeface="Noto Sans Bold"/>
                <a:cs typeface="Noto Sans Bold"/>
                <a:sym typeface="Noto Sans Bold"/>
              </a:rPr>
              <a:t>WESTERNAUSTRALIA.JOBS</a:t>
            </a:r>
          </a:p>
          <a:p>
            <a:pPr marL="539753" lvl="1" indent="-269876" algn="l">
              <a:lnSpc>
                <a:spcPts val="3500"/>
              </a:lnSpc>
              <a:buFont typeface="Arial"/>
              <a:buChar char="•"/>
            </a:pPr>
            <a:r>
              <a:rPr lang="en-US" sz="2500" u="none" strike="noStrike">
                <a:solidFill>
                  <a:srgbClr val="0E5459"/>
                </a:solidFill>
                <a:latin typeface="Noto Sans"/>
                <a:ea typeface="Noto Sans"/>
                <a:cs typeface="Noto Sans"/>
                <a:sym typeface="Noto Sans"/>
              </a:rPr>
              <a:t>Encourage students to read the Tourism and Hospitality Careers Guide</a:t>
            </a:r>
          </a:p>
          <a:p>
            <a:pPr marL="539753" lvl="1" indent="-269876" algn="l">
              <a:lnSpc>
                <a:spcPts val="3500"/>
              </a:lnSpc>
              <a:buFont typeface="Arial"/>
              <a:buChar char="•"/>
            </a:pPr>
            <a:r>
              <a:rPr lang="en-US" sz="2500" u="none" strike="noStrike">
                <a:solidFill>
                  <a:srgbClr val="0E5459"/>
                </a:solidFill>
                <a:latin typeface="Noto Sans"/>
                <a:ea typeface="Noto Sans"/>
                <a:cs typeface="Noto Sans"/>
                <a:sym typeface="Noto Sans"/>
              </a:rPr>
              <a:t>Share the Career Vignette links with students</a:t>
            </a:r>
          </a:p>
          <a:p>
            <a:pPr marL="539753" lvl="1" indent="-269876" algn="l">
              <a:lnSpc>
                <a:spcPts val="3500"/>
              </a:lnSpc>
              <a:buFont typeface="Arial"/>
              <a:buChar char="•"/>
            </a:pPr>
            <a:r>
              <a:rPr lang="en-US" sz="2500" u="none" strike="noStrike">
                <a:solidFill>
                  <a:srgbClr val="0E5459"/>
                </a:solidFill>
                <a:latin typeface="Noto Sans"/>
                <a:ea typeface="Noto Sans"/>
                <a:cs typeface="Noto Sans"/>
                <a:sym typeface="Noto Sans"/>
              </a:rPr>
              <a:t>Download the student presentation and present to your students</a:t>
            </a:r>
          </a:p>
          <a:p>
            <a:pPr marL="0" lvl="0" indent="0" algn="l">
              <a:lnSpc>
                <a:spcPts val="3500"/>
              </a:lnSpc>
            </a:pPr>
            <a:endParaRPr lang="en-US" sz="2500" u="none" strike="noStrike">
              <a:solidFill>
                <a:srgbClr val="0E5459"/>
              </a:solidFill>
              <a:latin typeface="Noto Sans"/>
              <a:ea typeface="Noto Sans"/>
              <a:cs typeface="Noto Sans"/>
              <a:sym typeface="Noto Sans"/>
            </a:endParaRPr>
          </a:p>
          <a:p>
            <a:pPr marL="0" lvl="0" indent="0" algn="l">
              <a:lnSpc>
                <a:spcPts val="3500"/>
              </a:lnSpc>
            </a:pPr>
            <a:r>
              <a:rPr lang="en-US" sz="2500" b="1" u="none" strike="noStrike">
                <a:solidFill>
                  <a:srgbClr val="0E5459"/>
                </a:solidFill>
                <a:latin typeface="Noto Sans Bold"/>
                <a:ea typeface="Noto Sans Bold"/>
                <a:cs typeface="Noto Sans Bold"/>
                <a:sym typeface="Noto Sans Bold"/>
              </a:rPr>
              <a:t>REGISTER FOR IN-SCHOOL VISIT</a:t>
            </a:r>
          </a:p>
          <a:p>
            <a:pPr marL="539753" lvl="1" indent="-269876" algn="l">
              <a:lnSpc>
                <a:spcPts val="3500"/>
              </a:lnSpc>
              <a:buFont typeface="Arial"/>
              <a:buChar char="•"/>
            </a:pPr>
            <a:r>
              <a:rPr lang="en-US" sz="2500" u="none" strike="noStrike">
                <a:solidFill>
                  <a:srgbClr val="0E5459"/>
                </a:solidFill>
                <a:latin typeface="Noto Sans"/>
                <a:ea typeface="Noto Sans"/>
                <a:cs typeface="Noto Sans"/>
                <a:sym typeface="Noto Sans"/>
              </a:rPr>
              <a:t>Book a free Tourism and Hospitality Careers Program session workforce@westernaustralia.com</a:t>
            </a:r>
          </a:p>
          <a:p>
            <a:pPr marL="539753" lvl="1" indent="-269876" algn="l">
              <a:lnSpc>
                <a:spcPts val="3500"/>
              </a:lnSpc>
              <a:buFont typeface="Arial"/>
              <a:buChar char="•"/>
            </a:pPr>
            <a:r>
              <a:rPr lang="en-US" sz="2500" u="none" strike="noStrike">
                <a:solidFill>
                  <a:srgbClr val="0E5459"/>
                </a:solidFill>
                <a:latin typeface="Noto Sans"/>
                <a:ea typeface="Noto Sans"/>
                <a:cs typeface="Noto Sans"/>
                <a:sym typeface="Noto Sans"/>
              </a:rPr>
              <a:t>Book a free in class Chef Ambassador Program session chefambassador@hgtwa.com.au</a:t>
            </a:r>
          </a:p>
          <a:p>
            <a:pPr marL="0" lvl="0" indent="0" algn="l">
              <a:lnSpc>
                <a:spcPts val="3500"/>
              </a:lnSpc>
            </a:pPr>
            <a:endParaRPr lang="en-US" sz="2500" u="none" strike="noStrike">
              <a:solidFill>
                <a:srgbClr val="0E5459"/>
              </a:solidFill>
              <a:latin typeface="Noto Sans"/>
              <a:ea typeface="Noto Sans"/>
              <a:cs typeface="Noto Sans"/>
              <a:sym typeface="Noto Sans"/>
            </a:endParaRPr>
          </a:p>
          <a:p>
            <a:pPr marL="0" lvl="0" indent="0" algn="l">
              <a:lnSpc>
                <a:spcPts val="3500"/>
              </a:lnSpc>
            </a:pPr>
            <a:r>
              <a:rPr lang="en-US" sz="2500" b="1" u="none" strike="noStrike">
                <a:solidFill>
                  <a:srgbClr val="0E5459"/>
                </a:solidFill>
                <a:latin typeface="Noto Sans Bold"/>
                <a:ea typeface="Noto Sans Bold"/>
                <a:cs typeface="Noto Sans Bold"/>
                <a:sym typeface="Noto Sans Bold"/>
              </a:rPr>
              <a:t>CAREER EXPOS</a:t>
            </a:r>
          </a:p>
          <a:p>
            <a:pPr marL="539753" lvl="1" indent="-269876" algn="l">
              <a:lnSpc>
                <a:spcPts val="3500"/>
              </a:lnSpc>
              <a:buFont typeface="Arial"/>
              <a:buChar char="•"/>
            </a:pPr>
            <a:r>
              <a:rPr lang="en-US" sz="2500" u="none" strike="noStrike">
                <a:solidFill>
                  <a:srgbClr val="0E5459"/>
                </a:solidFill>
                <a:latin typeface="Noto Sans"/>
                <a:ea typeface="Noto Sans"/>
                <a:cs typeface="Noto Sans"/>
                <a:sym typeface="Noto Sans"/>
              </a:rPr>
              <a:t>Come say hello at Perth Careers Expo in May 2026.</a:t>
            </a:r>
          </a:p>
          <a:p>
            <a:pPr marL="0" lvl="0" indent="0" algn="l">
              <a:lnSpc>
                <a:spcPts val="3500"/>
              </a:lnSpc>
            </a:pPr>
            <a:endParaRPr lang="en-US" sz="2500" u="none" strike="noStrike">
              <a:solidFill>
                <a:srgbClr val="0E5459"/>
              </a:solidFill>
              <a:latin typeface="Noto Sans"/>
              <a:ea typeface="Noto Sans"/>
              <a:cs typeface="Noto Sans"/>
              <a:sym typeface="Noto Sans"/>
            </a:endParaRPr>
          </a:p>
          <a:p>
            <a:pPr marL="0" lvl="0" indent="0" algn="l">
              <a:lnSpc>
                <a:spcPts val="3500"/>
              </a:lnSpc>
            </a:pPr>
            <a:r>
              <a:rPr lang="en-US" sz="2500" u="none" strike="noStrike">
                <a:solidFill>
                  <a:srgbClr val="0E5459"/>
                </a:solidFill>
                <a:latin typeface="Noto Sans"/>
                <a:ea typeface="Noto Sans"/>
                <a:cs typeface="Noto Sans"/>
                <a:sym typeface="Noto Sans"/>
              </a:rPr>
              <a:t>Please feel free to send any general tourism and hospitality queries to </a:t>
            </a:r>
            <a:r>
              <a:rPr lang="en-US" sz="2500" b="1" u="none" strike="noStrike">
                <a:solidFill>
                  <a:srgbClr val="0E5459"/>
                </a:solidFill>
                <a:latin typeface="Noto Sans Bold"/>
                <a:ea typeface="Noto Sans Bold"/>
                <a:cs typeface="Noto Sans Bold"/>
                <a:sym typeface="Noto Sans Bold"/>
              </a:rPr>
              <a:t>workforce@westernaustralia.com</a:t>
            </a:r>
          </a:p>
        </p:txBody>
      </p:sp>
      <p:sp>
        <p:nvSpPr>
          <p:cNvPr id="9" name="TextBox 9"/>
          <p:cNvSpPr txBox="1"/>
          <p:nvPr/>
        </p:nvSpPr>
        <p:spPr>
          <a:xfrm>
            <a:off x="1028700" y="457200"/>
            <a:ext cx="3393867" cy="571500"/>
          </a:xfrm>
          <a:prstGeom prst="rect">
            <a:avLst/>
          </a:prstGeom>
        </p:spPr>
        <p:txBody>
          <a:bodyPr lIns="0" tIns="0" rIns="0" bIns="0" rtlCol="0" anchor="t">
            <a:spAutoFit/>
          </a:bodyPr>
          <a:lstStyle/>
          <a:p>
            <a:pPr marL="0" lvl="0" indent="0" algn="l">
              <a:lnSpc>
                <a:spcPts val="4320"/>
              </a:lnSpc>
              <a:spcBef>
                <a:spcPct val="0"/>
              </a:spcBef>
            </a:pPr>
            <a:r>
              <a:rPr lang="en-US" sz="3600" b="1" u="none" strike="noStrike" spc="359">
                <a:solidFill>
                  <a:srgbClr val="0E5459"/>
                </a:solidFill>
                <a:latin typeface="Arimo Bold"/>
                <a:ea typeface="Arimo Bold"/>
                <a:cs typeface="Arimo Bold"/>
                <a:sym typeface="Arimo Bold"/>
              </a:rPr>
              <a:t>RESOURCES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3F4F1"/>
            </a:solidFill>
          </p:spPr>
          <p:txBody>
            <a:bodyPr/>
            <a:lstStyle/>
            <a:p>
              <a:endParaRPr lang="en-AU"/>
            </a:p>
          </p:txBody>
        </p:sp>
        <p:sp>
          <p:nvSpPr>
            <p:cNvPr id="4" name="TextBox 4"/>
            <p:cNvSpPr txBox="1"/>
            <p:nvPr/>
          </p:nvSpPr>
          <p:spPr>
            <a:xfrm>
              <a:off x="0" y="-28575"/>
              <a:ext cx="4816593" cy="2737908"/>
            </a:xfrm>
            <a:prstGeom prst="rect">
              <a:avLst/>
            </a:prstGeom>
          </p:spPr>
          <p:txBody>
            <a:bodyPr lIns="50800" tIns="50800" rIns="50800" bIns="50800" rtlCol="0" anchor="ctr"/>
            <a:lstStyle/>
            <a:p>
              <a:pPr marL="0" lvl="0" indent="0" algn="ctr">
                <a:lnSpc>
                  <a:spcPts val="4320"/>
                </a:lnSpc>
                <a:spcBef>
                  <a:spcPct val="0"/>
                </a:spcBef>
              </a:pPr>
              <a:endParaRPr/>
            </a:p>
          </p:txBody>
        </p:sp>
      </p:grpSp>
      <p:sp>
        <p:nvSpPr>
          <p:cNvPr id="5" name="Freeform 5"/>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2">
              <a:alphaModFix amt="16000"/>
            </a:blip>
            <a:stretch>
              <a:fillRect/>
            </a:stretch>
          </a:blipFill>
        </p:spPr>
        <p:txBody>
          <a:bodyPr/>
          <a:lstStyle/>
          <a:p>
            <a:endParaRPr lang="en-AU"/>
          </a:p>
        </p:txBody>
      </p:sp>
      <p:sp>
        <p:nvSpPr>
          <p:cNvPr id="6" name="Freeform 6"/>
          <p:cNvSpPr/>
          <p:nvPr/>
        </p:nvSpPr>
        <p:spPr>
          <a:xfrm>
            <a:off x="11675043" y="-19048"/>
            <a:ext cx="6612957" cy="10306048"/>
          </a:xfrm>
          <a:custGeom>
            <a:avLst/>
            <a:gdLst/>
            <a:ahLst/>
            <a:cxnLst/>
            <a:rect l="l" t="t" r="r" b="b"/>
            <a:pathLst>
              <a:path w="6612957" h="10306048">
                <a:moveTo>
                  <a:pt x="0" y="0"/>
                </a:moveTo>
                <a:lnTo>
                  <a:pt x="6612957" y="0"/>
                </a:lnTo>
                <a:lnTo>
                  <a:pt x="6612957" y="10306048"/>
                </a:lnTo>
                <a:lnTo>
                  <a:pt x="0" y="10306048"/>
                </a:lnTo>
                <a:lnTo>
                  <a:pt x="0" y="0"/>
                </a:lnTo>
                <a:close/>
              </a:path>
            </a:pathLst>
          </a:custGeom>
          <a:blipFill>
            <a:blip r:embed="rId3"/>
            <a:stretch>
              <a:fillRect l="-62398" r="-71517"/>
            </a:stretch>
          </a:blipFill>
        </p:spPr>
        <p:txBody>
          <a:bodyPr/>
          <a:lstStyle/>
          <a:p>
            <a:endParaRPr lang="en-AU"/>
          </a:p>
        </p:txBody>
      </p:sp>
      <p:grpSp>
        <p:nvGrpSpPr>
          <p:cNvPr id="7" name="Group 7"/>
          <p:cNvGrpSpPr/>
          <p:nvPr/>
        </p:nvGrpSpPr>
        <p:grpSpPr>
          <a:xfrm>
            <a:off x="11860044" y="8941308"/>
            <a:ext cx="3121478" cy="1106996"/>
            <a:chOff x="0" y="0"/>
            <a:chExt cx="4161970" cy="1475994"/>
          </a:xfrm>
        </p:grpSpPr>
        <p:grpSp>
          <p:nvGrpSpPr>
            <p:cNvPr id="8" name="Group 8"/>
            <p:cNvGrpSpPr/>
            <p:nvPr/>
          </p:nvGrpSpPr>
          <p:grpSpPr>
            <a:xfrm>
              <a:off x="0" y="0"/>
              <a:ext cx="4161970" cy="1475994"/>
              <a:chOff x="0" y="0"/>
              <a:chExt cx="822118" cy="291554"/>
            </a:xfrm>
          </p:grpSpPr>
          <p:sp>
            <p:nvSpPr>
              <p:cNvPr id="9" name="Freeform 9"/>
              <p:cNvSpPr/>
              <p:nvPr/>
            </p:nvSpPr>
            <p:spPr>
              <a:xfrm>
                <a:off x="0" y="0"/>
                <a:ext cx="822118" cy="291554"/>
              </a:xfrm>
              <a:custGeom>
                <a:avLst/>
                <a:gdLst/>
                <a:ahLst/>
                <a:cxnLst/>
                <a:rect l="l" t="t" r="r" b="b"/>
                <a:pathLst>
                  <a:path w="822118" h="291554">
                    <a:moveTo>
                      <a:pt x="69446" y="0"/>
                    </a:moveTo>
                    <a:lnTo>
                      <a:pt x="752672" y="0"/>
                    </a:lnTo>
                    <a:cubicBezTo>
                      <a:pt x="771090" y="0"/>
                      <a:pt x="788754" y="7317"/>
                      <a:pt x="801777" y="20340"/>
                    </a:cubicBezTo>
                    <a:cubicBezTo>
                      <a:pt x="814801" y="33364"/>
                      <a:pt x="822118" y="51028"/>
                      <a:pt x="822118" y="69446"/>
                    </a:cubicBezTo>
                    <a:lnTo>
                      <a:pt x="822118" y="222108"/>
                    </a:lnTo>
                    <a:cubicBezTo>
                      <a:pt x="822118" y="240527"/>
                      <a:pt x="814801" y="258191"/>
                      <a:pt x="801777" y="271214"/>
                    </a:cubicBezTo>
                    <a:cubicBezTo>
                      <a:pt x="788754" y="284238"/>
                      <a:pt x="771090" y="291554"/>
                      <a:pt x="752672" y="291554"/>
                    </a:cubicBezTo>
                    <a:lnTo>
                      <a:pt x="69446" y="291554"/>
                    </a:lnTo>
                    <a:cubicBezTo>
                      <a:pt x="51028" y="291554"/>
                      <a:pt x="33364" y="284238"/>
                      <a:pt x="20340" y="271214"/>
                    </a:cubicBezTo>
                    <a:cubicBezTo>
                      <a:pt x="7317" y="258191"/>
                      <a:pt x="0" y="240527"/>
                      <a:pt x="0" y="222108"/>
                    </a:cubicBezTo>
                    <a:lnTo>
                      <a:pt x="0" y="69446"/>
                    </a:lnTo>
                    <a:cubicBezTo>
                      <a:pt x="0" y="51028"/>
                      <a:pt x="7317" y="33364"/>
                      <a:pt x="20340" y="20340"/>
                    </a:cubicBezTo>
                    <a:cubicBezTo>
                      <a:pt x="33364" y="7317"/>
                      <a:pt x="51028" y="0"/>
                      <a:pt x="69446" y="0"/>
                    </a:cubicBezTo>
                    <a:close/>
                  </a:path>
                </a:pathLst>
              </a:custGeom>
              <a:solidFill>
                <a:srgbClr val="FFFFFF"/>
              </a:solidFill>
            </p:spPr>
            <p:txBody>
              <a:bodyPr/>
              <a:lstStyle/>
              <a:p>
                <a:endParaRPr lang="en-AU"/>
              </a:p>
            </p:txBody>
          </p:sp>
          <p:sp>
            <p:nvSpPr>
              <p:cNvPr id="10" name="TextBox 10"/>
              <p:cNvSpPr txBox="1"/>
              <p:nvPr/>
            </p:nvSpPr>
            <p:spPr>
              <a:xfrm>
                <a:off x="0" y="19050"/>
                <a:ext cx="822118" cy="272504"/>
              </a:xfrm>
              <a:prstGeom prst="rect">
                <a:avLst/>
              </a:prstGeom>
            </p:spPr>
            <p:txBody>
              <a:bodyPr lIns="50800" tIns="50800" rIns="50800" bIns="50800" rtlCol="0" anchor="ctr"/>
              <a:lstStyle/>
              <a:p>
                <a:pPr algn="ctr">
                  <a:lnSpc>
                    <a:spcPts val="2268"/>
                  </a:lnSpc>
                </a:pPr>
                <a:endParaRPr/>
              </a:p>
            </p:txBody>
          </p:sp>
        </p:grpSp>
        <p:sp>
          <p:nvSpPr>
            <p:cNvPr id="11" name="Freeform 11"/>
            <p:cNvSpPr/>
            <p:nvPr/>
          </p:nvSpPr>
          <p:spPr>
            <a:xfrm>
              <a:off x="256353" y="52197"/>
              <a:ext cx="3649264" cy="1371600"/>
            </a:xfrm>
            <a:custGeom>
              <a:avLst/>
              <a:gdLst/>
              <a:ahLst/>
              <a:cxnLst/>
              <a:rect l="l" t="t" r="r" b="b"/>
              <a:pathLst>
                <a:path w="3649264" h="1371600">
                  <a:moveTo>
                    <a:pt x="0" y="0"/>
                  </a:moveTo>
                  <a:lnTo>
                    <a:pt x="3649264" y="0"/>
                  </a:lnTo>
                  <a:lnTo>
                    <a:pt x="3649264" y="1371600"/>
                  </a:lnTo>
                  <a:lnTo>
                    <a:pt x="0" y="1371600"/>
                  </a:lnTo>
                  <a:lnTo>
                    <a:pt x="0" y="0"/>
                  </a:lnTo>
                  <a:close/>
                </a:path>
              </a:pathLst>
            </a:custGeom>
            <a:blipFill>
              <a:blip r:embed="rId4"/>
              <a:stretch>
                <a:fillRect t="-573" b="-573"/>
              </a:stretch>
            </a:blipFill>
          </p:spPr>
          <p:txBody>
            <a:bodyPr/>
            <a:lstStyle/>
            <a:p>
              <a:endParaRPr lang="en-AU"/>
            </a:p>
          </p:txBody>
        </p:sp>
      </p:grpSp>
      <p:grpSp>
        <p:nvGrpSpPr>
          <p:cNvPr id="12" name="Group 12"/>
          <p:cNvGrpSpPr/>
          <p:nvPr/>
        </p:nvGrpSpPr>
        <p:grpSpPr>
          <a:xfrm>
            <a:off x="324328" y="95588"/>
            <a:ext cx="11149875" cy="10119716"/>
            <a:chOff x="0" y="-28575"/>
            <a:chExt cx="14866500" cy="13492955"/>
          </a:xfrm>
        </p:grpSpPr>
        <p:sp>
          <p:nvSpPr>
            <p:cNvPr id="13" name="TextBox 13"/>
            <p:cNvSpPr txBox="1"/>
            <p:nvPr/>
          </p:nvSpPr>
          <p:spPr>
            <a:xfrm>
              <a:off x="5284107" y="-28575"/>
              <a:ext cx="4525156" cy="752475"/>
            </a:xfrm>
            <a:prstGeom prst="rect">
              <a:avLst/>
            </a:prstGeom>
          </p:spPr>
          <p:txBody>
            <a:bodyPr lIns="0" tIns="0" rIns="0" bIns="0" rtlCol="0" anchor="t">
              <a:spAutoFit/>
            </a:bodyPr>
            <a:lstStyle/>
            <a:p>
              <a:pPr marL="0" lvl="0" indent="0" algn="l">
                <a:lnSpc>
                  <a:spcPts val="4320"/>
                </a:lnSpc>
                <a:spcBef>
                  <a:spcPct val="0"/>
                </a:spcBef>
              </a:pPr>
              <a:r>
                <a:rPr lang="en-US" sz="3600" b="1" u="none" strike="noStrike" spc="359">
                  <a:solidFill>
                    <a:srgbClr val="0E5459"/>
                  </a:solidFill>
                  <a:latin typeface="Arimo Bold"/>
                  <a:ea typeface="Arimo Bold"/>
                  <a:cs typeface="Arimo Bold"/>
                  <a:sym typeface="Arimo Bold"/>
                </a:rPr>
                <a:t>RESOURCES</a:t>
              </a:r>
            </a:p>
          </p:txBody>
        </p:sp>
        <p:sp>
          <p:nvSpPr>
            <p:cNvPr id="14" name="TextBox 14"/>
            <p:cNvSpPr txBox="1"/>
            <p:nvPr/>
          </p:nvSpPr>
          <p:spPr>
            <a:xfrm>
              <a:off x="4352497" y="2927662"/>
              <a:ext cx="6388375" cy="517525"/>
            </a:xfrm>
            <a:prstGeom prst="rect">
              <a:avLst/>
            </a:prstGeom>
          </p:spPr>
          <p:txBody>
            <a:bodyPr lIns="0" tIns="0" rIns="0" bIns="0" rtlCol="0" anchor="t">
              <a:spAutoFit/>
            </a:bodyPr>
            <a:lstStyle/>
            <a:p>
              <a:pPr marL="0" lvl="0" indent="0" algn="ctr">
                <a:lnSpc>
                  <a:spcPts val="3000"/>
                </a:lnSpc>
                <a:spcBef>
                  <a:spcPct val="0"/>
                </a:spcBef>
              </a:pPr>
              <a:r>
                <a:rPr lang="en-US" sz="2500" b="1" u="none" strike="noStrike">
                  <a:solidFill>
                    <a:srgbClr val="0E5459"/>
                  </a:solidFill>
                  <a:latin typeface="Noto Sans Bold"/>
                  <a:ea typeface="Noto Sans Bold"/>
                  <a:cs typeface="Noto Sans Bold"/>
                  <a:sym typeface="Noto Sans Bold"/>
                </a:rPr>
                <a:t>Jobs and Skills Centers</a:t>
              </a:r>
            </a:p>
          </p:txBody>
        </p:sp>
        <p:sp>
          <p:nvSpPr>
            <p:cNvPr id="15" name="TextBox 15"/>
            <p:cNvSpPr txBox="1"/>
            <p:nvPr/>
          </p:nvSpPr>
          <p:spPr>
            <a:xfrm>
              <a:off x="226870" y="835339"/>
              <a:ext cx="14639630" cy="1708148"/>
            </a:xfrm>
            <a:prstGeom prst="rect">
              <a:avLst/>
            </a:prstGeom>
          </p:spPr>
          <p:txBody>
            <a:bodyPr lIns="0" tIns="0" rIns="0" bIns="0" rtlCol="0" anchor="t">
              <a:spAutoFit/>
            </a:bodyPr>
            <a:lstStyle/>
            <a:p>
              <a:pPr marL="0" lvl="0" indent="0" algn="ctr">
                <a:lnSpc>
                  <a:spcPts val="3570"/>
                </a:lnSpc>
              </a:pPr>
              <a:r>
                <a:rPr lang="en-US" sz="2100" u="none" strike="noStrike">
                  <a:solidFill>
                    <a:srgbClr val="0E5459"/>
                  </a:solidFill>
                  <a:latin typeface="Noto Sans"/>
                  <a:ea typeface="Noto Sans"/>
                  <a:cs typeface="Noto Sans"/>
                  <a:sym typeface="Noto Sans"/>
                </a:rPr>
                <a:t>For students wanting advice on apprenticeships, traineeships, resume writing, interview skills, one on one career guidance and career planning direct them to your local Jobs and Skills Centre this is a free service.</a:t>
              </a:r>
            </a:p>
          </p:txBody>
        </p:sp>
        <p:sp>
          <p:nvSpPr>
            <p:cNvPr id="16" name="TextBox 16"/>
            <p:cNvSpPr txBox="1"/>
            <p:nvPr/>
          </p:nvSpPr>
          <p:spPr>
            <a:xfrm>
              <a:off x="0" y="3724587"/>
              <a:ext cx="6842115" cy="2840948"/>
            </a:xfrm>
            <a:prstGeom prst="rect">
              <a:avLst/>
            </a:prstGeom>
          </p:spPr>
          <p:txBody>
            <a:bodyPr lIns="0" tIns="0" rIns="0" bIns="0" rtlCol="0" anchor="t">
              <a:spAutoFit/>
            </a:bodyPr>
            <a:lstStyle/>
            <a:p>
              <a:pPr algn="ctr">
                <a:lnSpc>
                  <a:spcPts val="3401"/>
                </a:lnSpc>
              </a:pPr>
              <a:r>
                <a:rPr lang="en-US" sz="1800" b="1" spc="66" dirty="0">
                  <a:solidFill>
                    <a:srgbClr val="0E5459"/>
                  </a:solidFill>
                  <a:latin typeface="Noto Sans Bold"/>
                  <a:ea typeface="Noto Sans Bold"/>
                  <a:cs typeface="Noto Sans Bold"/>
                  <a:sym typeface="Noto Sans Bold"/>
                </a:rPr>
                <a:t>NORTH METRO</a:t>
              </a:r>
              <a:r>
                <a:rPr lang="en-US" sz="1800" spc="66" dirty="0">
                  <a:solidFill>
                    <a:srgbClr val="0E5459"/>
                  </a:solidFill>
                  <a:latin typeface="Noto Sans"/>
                  <a:ea typeface="Noto Sans"/>
                  <a:cs typeface="Noto Sans"/>
                  <a:sym typeface="Noto Sans"/>
                </a:rPr>
                <a:t> </a:t>
              </a:r>
            </a:p>
            <a:p>
              <a:pPr algn="ctr">
                <a:lnSpc>
                  <a:spcPts val="3401"/>
                </a:lnSpc>
              </a:pPr>
              <a:r>
                <a:rPr lang="en-US" sz="1800" spc="66" dirty="0">
                  <a:solidFill>
                    <a:srgbClr val="0E5459"/>
                  </a:solidFill>
                  <a:latin typeface="Noto Sans"/>
                  <a:ea typeface="Noto Sans"/>
                  <a:cs typeface="Noto Sans"/>
                  <a:sym typeface="Noto Sans"/>
                </a:rPr>
                <a:t>Balga: balgajsc@nmtafe.wa.edu.au </a:t>
              </a:r>
            </a:p>
            <a:p>
              <a:pPr algn="ctr">
                <a:lnSpc>
                  <a:spcPts val="3401"/>
                </a:lnSpc>
              </a:pPr>
              <a:r>
                <a:rPr lang="en-US" sz="1800" spc="66" dirty="0">
                  <a:solidFill>
                    <a:srgbClr val="0E5459"/>
                  </a:solidFill>
                  <a:latin typeface="Noto Sans"/>
                  <a:ea typeface="Noto Sans"/>
                  <a:cs typeface="Noto Sans"/>
                  <a:sym typeface="Noto Sans"/>
                </a:rPr>
                <a:t>Perth: perthjsc@nmtafe.wa.edu.au</a:t>
              </a:r>
              <a:endParaRPr lang="en-US" sz="1800" spc="66" dirty="0">
                <a:solidFill>
                  <a:srgbClr val="0E5459"/>
                </a:solidFill>
                <a:latin typeface="Noto Sans"/>
                <a:ea typeface="Noto Sans"/>
                <a:cs typeface="Noto Sans"/>
                <a:sym typeface="Noto Sans"/>
                <a:hlinkClick r:id="rId5" tooltip="mailto:perthjsc@nmtafe.wa.edu.au"/>
              </a:endParaRPr>
            </a:p>
            <a:p>
              <a:pPr algn="ctr">
                <a:lnSpc>
                  <a:spcPts val="3401"/>
                </a:lnSpc>
              </a:pPr>
              <a:r>
                <a:rPr lang="en-US" sz="1800" spc="66" dirty="0">
                  <a:solidFill>
                    <a:srgbClr val="0E5459"/>
                  </a:solidFill>
                  <a:latin typeface="Noto Sans"/>
                  <a:ea typeface="Noto Sans"/>
                  <a:cs typeface="Noto Sans"/>
                  <a:sym typeface="Noto Sans"/>
                </a:rPr>
                <a:t>Midland: midlandjsc@nmtafe.wa.edu.au</a:t>
              </a:r>
            </a:p>
            <a:p>
              <a:pPr algn="ctr">
                <a:lnSpc>
                  <a:spcPts val="3401"/>
                </a:lnSpc>
              </a:pPr>
              <a:r>
                <a:rPr lang="en-US" sz="1800" spc="66" dirty="0">
                  <a:solidFill>
                    <a:srgbClr val="0E5459"/>
                  </a:solidFill>
                  <a:latin typeface="Noto Sans"/>
                  <a:ea typeface="Noto Sans"/>
                  <a:cs typeface="Noto Sans"/>
                  <a:sym typeface="Noto Sans"/>
                </a:rPr>
                <a:t>Joondalup: joondalupjsc@nmtafe.wa.edu.au</a:t>
              </a:r>
            </a:p>
          </p:txBody>
        </p:sp>
        <p:sp>
          <p:nvSpPr>
            <p:cNvPr id="17" name="TextBox 17"/>
            <p:cNvSpPr txBox="1"/>
            <p:nvPr/>
          </p:nvSpPr>
          <p:spPr>
            <a:xfrm>
              <a:off x="7874264" y="7169081"/>
              <a:ext cx="6676511" cy="2189988"/>
            </a:xfrm>
            <a:prstGeom prst="rect">
              <a:avLst/>
            </a:prstGeom>
          </p:spPr>
          <p:txBody>
            <a:bodyPr lIns="0" tIns="0" rIns="0" bIns="0" rtlCol="0" anchor="t">
              <a:spAutoFit/>
            </a:bodyPr>
            <a:lstStyle/>
            <a:p>
              <a:pPr algn="ctr">
                <a:lnSpc>
                  <a:spcPts val="3401"/>
                </a:lnSpc>
              </a:pPr>
              <a:r>
                <a:rPr lang="en-US" sz="1800" b="1" strike="noStrike" spc="66" dirty="0">
                  <a:solidFill>
                    <a:srgbClr val="0E5459"/>
                  </a:solidFill>
                  <a:latin typeface="Noto Sans Bold"/>
                  <a:ea typeface="Noto Sans Bold"/>
                  <a:cs typeface="Noto Sans Bold"/>
                  <a:sym typeface="Noto Sans Bold"/>
                </a:rPr>
                <a:t>CENTRAL REGIONAL</a:t>
              </a:r>
            </a:p>
            <a:p>
              <a:pPr algn="ctr">
                <a:lnSpc>
                  <a:spcPts val="3401"/>
                </a:lnSpc>
              </a:pPr>
              <a:r>
                <a:rPr lang="en-US" sz="1800" strike="noStrike" spc="66" dirty="0">
                  <a:solidFill>
                    <a:srgbClr val="0E5459"/>
                  </a:solidFill>
                  <a:latin typeface="Noto Sans"/>
                  <a:ea typeface="Noto Sans"/>
                  <a:cs typeface="Noto Sans"/>
                  <a:sym typeface="Noto Sans"/>
                </a:rPr>
                <a:t>Northam: wheatbeltjsc@crtafe.wa.edu.au</a:t>
              </a:r>
            </a:p>
            <a:p>
              <a:pPr algn="ctr">
                <a:lnSpc>
                  <a:spcPts val="3401"/>
                </a:lnSpc>
              </a:pPr>
              <a:r>
                <a:rPr lang="en-US" sz="1800" strike="noStrike" spc="66" dirty="0">
                  <a:solidFill>
                    <a:srgbClr val="0E5459"/>
                  </a:solidFill>
                  <a:latin typeface="Noto Sans"/>
                  <a:ea typeface="Noto Sans"/>
                  <a:cs typeface="Noto Sans"/>
                  <a:sym typeface="Noto Sans"/>
                </a:rPr>
                <a:t>Geraldton: midwestjsc@crtafe.wa.edu.au</a:t>
              </a:r>
            </a:p>
            <a:p>
              <a:pPr algn="ctr">
                <a:lnSpc>
                  <a:spcPts val="3401"/>
                </a:lnSpc>
              </a:pPr>
              <a:r>
                <a:rPr lang="en-US" sz="1800" strike="noStrike" spc="66" dirty="0">
                  <a:solidFill>
                    <a:srgbClr val="0E5459"/>
                  </a:solidFill>
                  <a:latin typeface="Noto Sans"/>
                  <a:ea typeface="Noto Sans"/>
                  <a:cs typeface="Noto Sans"/>
                  <a:sym typeface="Noto Sans"/>
                </a:rPr>
                <a:t>Kalgoorlie: goldfieldsjsc@crtafe.wa.edu.au</a:t>
              </a:r>
            </a:p>
          </p:txBody>
        </p:sp>
        <p:sp>
          <p:nvSpPr>
            <p:cNvPr id="18" name="TextBox 18"/>
            <p:cNvSpPr txBox="1"/>
            <p:nvPr/>
          </p:nvSpPr>
          <p:spPr>
            <a:xfrm>
              <a:off x="391909" y="7169081"/>
              <a:ext cx="6186053" cy="2259593"/>
            </a:xfrm>
            <a:prstGeom prst="rect">
              <a:avLst/>
            </a:prstGeom>
          </p:spPr>
          <p:txBody>
            <a:bodyPr wrap="square" lIns="0" tIns="0" rIns="0" bIns="0" rtlCol="0" anchor="t">
              <a:spAutoFit/>
            </a:bodyPr>
            <a:lstStyle/>
            <a:p>
              <a:pPr marL="0" lvl="2" indent="0" algn="ctr">
                <a:lnSpc>
                  <a:spcPts val="3401"/>
                </a:lnSpc>
              </a:pPr>
              <a:r>
                <a:rPr lang="en-US" sz="1800" b="1" u="none" strike="noStrike" spc="66" dirty="0">
                  <a:solidFill>
                    <a:srgbClr val="0E5459"/>
                  </a:solidFill>
                  <a:latin typeface="Noto Sans Bold"/>
                  <a:ea typeface="Noto Sans Bold"/>
                  <a:cs typeface="Noto Sans Bold"/>
                  <a:sym typeface="Noto Sans Bold"/>
                </a:rPr>
                <a:t>SOUTH REGIONAL</a:t>
              </a:r>
            </a:p>
            <a:p>
              <a:pPr algn="ctr">
                <a:lnSpc>
                  <a:spcPts val="3401"/>
                </a:lnSpc>
              </a:pPr>
              <a:r>
                <a:rPr lang="en-US" sz="1800" u="none" strike="noStrike" spc="66" dirty="0">
                  <a:solidFill>
                    <a:srgbClr val="0E5459"/>
                  </a:solidFill>
                  <a:latin typeface="Noto Sans"/>
                  <a:ea typeface="Noto Sans"/>
                  <a:cs typeface="Noto Sans"/>
                  <a:sym typeface="Noto Sans"/>
                </a:rPr>
                <a:t>Collie: colliejsc@srtafe.wa.edu.au</a:t>
              </a:r>
            </a:p>
            <a:p>
              <a:pPr algn="ctr">
                <a:lnSpc>
                  <a:spcPts val="3401"/>
                </a:lnSpc>
              </a:pPr>
              <a:r>
                <a:rPr lang="en-US" sz="1800" u="none" strike="noStrike" spc="66" dirty="0">
                  <a:solidFill>
                    <a:srgbClr val="0E5459"/>
                  </a:solidFill>
                  <a:latin typeface="Noto Sans"/>
                  <a:ea typeface="Noto Sans"/>
                  <a:cs typeface="Noto Sans"/>
                  <a:sym typeface="Noto Sans"/>
                </a:rPr>
                <a:t>Albany: albanyjsc@srtafe.wa.edu.au</a:t>
              </a:r>
            </a:p>
            <a:p>
              <a:pPr marL="0" lvl="2" indent="0" algn="ctr">
                <a:lnSpc>
                  <a:spcPts val="3401"/>
                </a:lnSpc>
              </a:pPr>
              <a:r>
                <a:rPr lang="en-US" sz="1800" u="none" strike="noStrike" spc="66" dirty="0">
                  <a:solidFill>
                    <a:srgbClr val="0E5459"/>
                  </a:solidFill>
                  <a:latin typeface="Noto Sans"/>
                  <a:ea typeface="Noto Sans"/>
                  <a:cs typeface="Noto Sans"/>
                  <a:sym typeface="Noto Sans"/>
                </a:rPr>
                <a:t>Bunbury: bunburyjsc@srtafe.wa.edu.au</a:t>
              </a:r>
            </a:p>
          </p:txBody>
        </p:sp>
        <p:sp>
          <p:nvSpPr>
            <p:cNvPr id="19" name="TextBox 19"/>
            <p:cNvSpPr txBox="1"/>
            <p:nvPr/>
          </p:nvSpPr>
          <p:spPr>
            <a:xfrm>
              <a:off x="3454928" y="10042076"/>
              <a:ext cx="8183512" cy="3422304"/>
            </a:xfrm>
            <a:prstGeom prst="rect">
              <a:avLst/>
            </a:prstGeom>
          </p:spPr>
          <p:txBody>
            <a:bodyPr wrap="square" lIns="0" tIns="0" rIns="0" bIns="0" rtlCol="0" anchor="t">
              <a:spAutoFit/>
            </a:bodyPr>
            <a:lstStyle/>
            <a:p>
              <a:pPr algn="ctr">
                <a:lnSpc>
                  <a:spcPts val="3401"/>
                </a:lnSpc>
              </a:pPr>
              <a:r>
                <a:rPr lang="en-US" sz="1800" b="1" u="none" strike="noStrike" spc="66" dirty="0">
                  <a:solidFill>
                    <a:srgbClr val="0E5459"/>
                  </a:solidFill>
                  <a:latin typeface="Noto Sans Bold"/>
                  <a:ea typeface="Noto Sans Bold"/>
                  <a:cs typeface="Noto Sans Bold"/>
                  <a:sym typeface="Noto Sans Bold"/>
                </a:rPr>
                <a:t>SOUTH METRO</a:t>
              </a:r>
            </a:p>
            <a:p>
              <a:pPr algn="ctr">
                <a:lnSpc>
                  <a:spcPts val="3401"/>
                </a:lnSpc>
              </a:pPr>
              <a:r>
                <a:rPr lang="en-US" sz="1800" u="none" strike="noStrike" spc="66" dirty="0" err="1">
                  <a:solidFill>
                    <a:srgbClr val="0E5459"/>
                  </a:solidFill>
                  <a:latin typeface="Noto Sans"/>
                  <a:ea typeface="Noto Sans"/>
                  <a:cs typeface="Noto Sans"/>
                  <a:sym typeface="Noto Sans"/>
                </a:rPr>
                <a:t>Thornlie</a:t>
              </a:r>
              <a:r>
                <a:rPr lang="en-US" sz="1800" u="none" strike="noStrike" spc="66" dirty="0">
                  <a:solidFill>
                    <a:srgbClr val="0E5459"/>
                  </a:solidFill>
                  <a:latin typeface="Noto Sans"/>
                  <a:ea typeface="Noto Sans"/>
                  <a:cs typeface="Noto Sans"/>
                  <a:sym typeface="Noto Sans"/>
                </a:rPr>
                <a:t>: thornliejsc@smtafe.wa.edu.au</a:t>
              </a:r>
            </a:p>
            <a:p>
              <a:pPr algn="ctr">
                <a:lnSpc>
                  <a:spcPts val="3401"/>
                </a:lnSpc>
              </a:pPr>
              <a:r>
                <a:rPr lang="en-US" sz="1800" u="none" strike="noStrike" spc="66" dirty="0">
                  <a:solidFill>
                    <a:srgbClr val="0E5459"/>
                  </a:solidFill>
                  <a:latin typeface="Noto Sans"/>
                  <a:ea typeface="Noto Sans"/>
                  <a:cs typeface="Noto Sans"/>
                  <a:sym typeface="Noto Sans"/>
                </a:rPr>
                <a:t>Peel (Mandurah): peeljsc@smtafe.wa.edu.au</a:t>
              </a:r>
            </a:p>
            <a:p>
              <a:pPr algn="ctr">
                <a:lnSpc>
                  <a:spcPts val="3401"/>
                </a:lnSpc>
              </a:pPr>
              <a:r>
                <a:rPr lang="en-US" sz="1800" u="none" strike="noStrike" spc="66" dirty="0">
                  <a:solidFill>
                    <a:srgbClr val="0E5459"/>
                  </a:solidFill>
                  <a:latin typeface="Noto Sans"/>
                  <a:ea typeface="Noto Sans"/>
                  <a:cs typeface="Noto Sans"/>
                  <a:sym typeface="Noto Sans"/>
                </a:rPr>
                <a:t>Armadale: armadalejsc@smtafe.wa.edu.au</a:t>
              </a:r>
            </a:p>
            <a:p>
              <a:pPr algn="ctr">
                <a:lnSpc>
                  <a:spcPts val="3401"/>
                </a:lnSpc>
              </a:pPr>
              <a:r>
                <a:rPr lang="en-US" sz="1800" u="none" strike="noStrike" spc="66" dirty="0">
                  <a:solidFill>
                    <a:srgbClr val="0E5459"/>
                  </a:solidFill>
                  <a:latin typeface="Noto Sans"/>
                  <a:ea typeface="Noto Sans"/>
                  <a:cs typeface="Noto Sans"/>
                  <a:sym typeface="Noto Sans"/>
                </a:rPr>
                <a:t>Fremantle: Fremantle.jsc@smtafe.wa.edu.au</a:t>
              </a:r>
            </a:p>
            <a:p>
              <a:pPr algn="ctr">
                <a:lnSpc>
                  <a:spcPts val="3401"/>
                </a:lnSpc>
              </a:pPr>
              <a:r>
                <a:rPr lang="en-US" sz="1800" u="none" strike="noStrike" spc="66" dirty="0">
                  <a:solidFill>
                    <a:srgbClr val="0E5459"/>
                  </a:solidFill>
                  <a:latin typeface="Noto Sans"/>
                  <a:ea typeface="Noto Sans"/>
                  <a:cs typeface="Noto Sans"/>
                  <a:sym typeface="Noto Sans"/>
                </a:rPr>
                <a:t>Rockingham: rockinghamjsc@smtafe.wa.edu.au</a:t>
              </a:r>
            </a:p>
          </p:txBody>
        </p:sp>
        <p:sp>
          <p:nvSpPr>
            <p:cNvPr id="20" name="TextBox 20"/>
            <p:cNvSpPr txBox="1"/>
            <p:nvPr/>
          </p:nvSpPr>
          <p:spPr>
            <a:xfrm>
              <a:off x="7704243" y="3724586"/>
              <a:ext cx="7162257" cy="2840948"/>
            </a:xfrm>
            <a:prstGeom prst="rect">
              <a:avLst/>
            </a:prstGeom>
          </p:spPr>
          <p:txBody>
            <a:bodyPr wrap="square" lIns="0" tIns="0" rIns="0" bIns="0" rtlCol="0" anchor="t">
              <a:spAutoFit/>
            </a:bodyPr>
            <a:lstStyle/>
            <a:p>
              <a:pPr algn="ctr">
                <a:lnSpc>
                  <a:spcPts val="3401"/>
                </a:lnSpc>
              </a:pPr>
              <a:r>
                <a:rPr lang="en-US" sz="1800" b="1" u="none" strike="noStrike" spc="66" dirty="0">
                  <a:solidFill>
                    <a:srgbClr val="0E5459"/>
                  </a:solidFill>
                  <a:latin typeface="Noto Sans Bold"/>
                  <a:ea typeface="Noto Sans Bold"/>
                  <a:cs typeface="Noto Sans Bold"/>
                  <a:sym typeface="Noto Sans Bold"/>
                </a:rPr>
                <a:t>NORTH REGIONAL</a:t>
              </a:r>
              <a:r>
                <a:rPr lang="en-US" sz="1800" u="none" strike="noStrike" spc="66" dirty="0">
                  <a:solidFill>
                    <a:srgbClr val="0E5459"/>
                  </a:solidFill>
                  <a:latin typeface="Noto Sans"/>
                  <a:ea typeface="Noto Sans"/>
                  <a:cs typeface="Noto Sans"/>
                  <a:sym typeface="Noto Sans"/>
                </a:rPr>
                <a:t> </a:t>
              </a:r>
            </a:p>
            <a:p>
              <a:pPr algn="ctr">
                <a:lnSpc>
                  <a:spcPts val="3401"/>
                </a:lnSpc>
              </a:pPr>
              <a:r>
                <a:rPr lang="en-US" sz="1800" u="none" strike="noStrike" spc="66" dirty="0">
                  <a:solidFill>
                    <a:srgbClr val="0E5459"/>
                  </a:solidFill>
                  <a:latin typeface="Noto Sans"/>
                  <a:ea typeface="Noto Sans"/>
                  <a:cs typeface="Noto Sans"/>
                  <a:sym typeface="Noto Sans"/>
                </a:rPr>
                <a:t>Broome: broomejsc@nrtafe.wa.edu.au</a:t>
              </a:r>
            </a:p>
            <a:p>
              <a:pPr algn="ctr">
                <a:lnSpc>
                  <a:spcPts val="3401"/>
                </a:lnSpc>
              </a:pPr>
              <a:r>
                <a:rPr lang="en-US" sz="1800" u="none" strike="noStrike" spc="66" dirty="0">
                  <a:solidFill>
                    <a:srgbClr val="0E5459"/>
                  </a:solidFill>
                  <a:latin typeface="Noto Sans"/>
                  <a:ea typeface="Noto Sans"/>
                  <a:cs typeface="Noto Sans"/>
                  <a:sym typeface="Noto Sans"/>
                </a:rPr>
                <a:t>Karratha: karrathajsc@nrtafe.wa.edu.au</a:t>
              </a:r>
            </a:p>
            <a:p>
              <a:pPr algn="ctr">
                <a:lnSpc>
                  <a:spcPts val="3401"/>
                </a:lnSpc>
              </a:pPr>
              <a:r>
                <a:rPr lang="en-US" sz="1800" u="none" strike="noStrike" spc="66" dirty="0" err="1">
                  <a:solidFill>
                    <a:srgbClr val="0E5459"/>
                  </a:solidFill>
                  <a:latin typeface="Noto Sans"/>
                  <a:ea typeface="Noto Sans"/>
                  <a:cs typeface="Noto Sans"/>
                  <a:sym typeface="Noto Sans"/>
                </a:rPr>
                <a:t>Kununurra</a:t>
              </a:r>
              <a:r>
                <a:rPr lang="en-US" sz="1800" u="none" strike="noStrike" spc="66" dirty="0">
                  <a:solidFill>
                    <a:srgbClr val="0E5459"/>
                  </a:solidFill>
                  <a:latin typeface="Noto Sans"/>
                  <a:ea typeface="Noto Sans"/>
                  <a:cs typeface="Noto Sans"/>
                  <a:sym typeface="Noto Sans"/>
                </a:rPr>
                <a:t>: kununurrajsc@nrtafe.wa.edu.au</a:t>
              </a:r>
            </a:p>
            <a:p>
              <a:pPr algn="ctr">
                <a:lnSpc>
                  <a:spcPts val="3401"/>
                </a:lnSpc>
              </a:pPr>
              <a:r>
                <a:rPr lang="en-US" sz="1800" u="none" strike="noStrike" spc="66" dirty="0">
                  <a:solidFill>
                    <a:srgbClr val="0E5459"/>
                  </a:solidFill>
                  <a:latin typeface="Noto Sans"/>
                  <a:ea typeface="Noto Sans"/>
                  <a:cs typeface="Noto Sans"/>
                  <a:sym typeface="Noto Sans"/>
                </a:rPr>
                <a:t>South Hedland: hedlandjsc@nrtafe.wa.edu.au</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erson in a blue shirt  AI-generated content may be incorrect."/>
          <p:cNvSpPr/>
          <p:nvPr/>
        </p:nvSpPr>
        <p:spPr>
          <a:xfrm>
            <a:off x="277790" y="3203448"/>
            <a:ext cx="5538537" cy="6929418"/>
          </a:xfrm>
          <a:custGeom>
            <a:avLst/>
            <a:gdLst/>
            <a:ahLst/>
            <a:cxnLst/>
            <a:rect l="l" t="t" r="r" b="b"/>
            <a:pathLst>
              <a:path w="5538537" h="6929418">
                <a:moveTo>
                  <a:pt x="0" y="0"/>
                </a:moveTo>
                <a:lnTo>
                  <a:pt x="5538537" y="0"/>
                </a:lnTo>
                <a:lnTo>
                  <a:pt x="5538537" y="6929418"/>
                </a:lnTo>
                <a:lnTo>
                  <a:pt x="0" y="6929418"/>
                </a:lnTo>
                <a:lnTo>
                  <a:pt x="0" y="0"/>
                </a:lnTo>
                <a:close/>
              </a:path>
            </a:pathLst>
          </a:custGeom>
          <a:blipFill>
            <a:blip r:embed="rId3"/>
            <a:stretch>
              <a:fillRect l="-29436" b="-3063"/>
            </a:stretch>
          </a:blipFill>
        </p:spPr>
        <p:txBody>
          <a:bodyPr/>
          <a:lstStyle/>
          <a:p>
            <a:endParaRPr lang="en-AU"/>
          </a:p>
        </p:txBody>
      </p:sp>
      <p:sp>
        <p:nvSpPr>
          <p:cNvPr id="3" name="Freeform 3" descr="A collage of images of people in a stadium  AI-generated content may be incorrect."/>
          <p:cNvSpPr/>
          <p:nvPr/>
        </p:nvSpPr>
        <p:spPr>
          <a:xfrm>
            <a:off x="5816327" y="3203448"/>
            <a:ext cx="12224030" cy="6929418"/>
          </a:xfrm>
          <a:custGeom>
            <a:avLst/>
            <a:gdLst/>
            <a:ahLst/>
            <a:cxnLst/>
            <a:rect l="l" t="t" r="r" b="b"/>
            <a:pathLst>
              <a:path w="12224030" h="6929418">
                <a:moveTo>
                  <a:pt x="0" y="0"/>
                </a:moveTo>
                <a:lnTo>
                  <a:pt x="12224030" y="0"/>
                </a:lnTo>
                <a:lnTo>
                  <a:pt x="12224030" y="6929418"/>
                </a:lnTo>
                <a:lnTo>
                  <a:pt x="0" y="6929418"/>
                </a:lnTo>
                <a:lnTo>
                  <a:pt x="0" y="0"/>
                </a:lnTo>
                <a:close/>
              </a:path>
            </a:pathLst>
          </a:custGeom>
          <a:blipFill>
            <a:blip r:embed="rId4"/>
            <a:stretch>
              <a:fillRect r="-2559" b="-3063"/>
            </a:stretch>
          </a:blipFill>
        </p:spPr>
        <p:txBody>
          <a:bodyPr/>
          <a:lstStyle/>
          <a:p>
            <a:endParaRPr lang="en-AU"/>
          </a:p>
        </p:txBody>
      </p:sp>
      <p:grpSp>
        <p:nvGrpSpPr>
          <p:cNvPr id="4" name="Group 4"/>
          <p:cNvGrpSpPr/>
          <p:nvPr/>
        </p:nvGrpSpPr>
        <p:grpSpPr>
          <a:xfrm>
            <a:off x="277790" y="127422"/>
            <a:ext cx="17762567" cy="3011262"/>
            <a:chOff x="0" y="0"/>
            <a:chExt cx="4678207" cy="793090"/>
          </a:xfrm>
        </p:grpSpPr>
        <p:sp>
          <p:nvSpPr>
            <p:cNvPr id="5" name="Freeform 5"/>
            <p:cNvSpPr/>
            <p:nvPr/>
          </p:nvSpPr>
          <p:spPr>
            <a:xfrm>
              <a:off x="0" y="0"/>
              <a:ext cx="4678207" cy="793090"/>
            </a:xfrm>
            <a:custGeom>
              <a:avLst/>
              <a:gdLst/>
              <a:ahLst/>
              <a:cxnLst/>
              <a:rect l="l" t="t" r="r" b="b"/>
              <a:pathLst>
                <a:path w="4678207" h="793090">
                  <a:moveTo>
                    <a:pt x="12204" y="0"/>
                  </a:moveTo>
                  <a:lnTo>
                    <a:pt x="4666003" y="0"/>
                  </a:lnTo>
                  <a:cubicBezTo>
                    <a:pt x="4672743" y="0"/>
                    <a:pt x="4678207" y="5464"/>
                    <a:pt x="4678207" y="12204"/>
                  </a:cubicBezTo>
                  <a:lnTo>
                    <a:pt x="4678207" y="780886"/>
                  </a:lnTo>
                  <a:cubicBezTo>
                    <a:pt x="4678207" y="787626"/>
                    <a:pt x="4672743" y="793090"/>
                    <a:pt x="4666003" y="793090"/>
                  </a:cubicBezTo>
                  <a:lnTo>
                    <a:pt x="12204" y="793090"/>
                  </a:lnTo>
                  <a:cubicBezTo>
                    <a:pt x="5464" y="793090"/>
                    <a:pt x="0" y="787626"/>
                    <a:pt x="0" y="780886"/>
                  </a:cubicBezTo>
                  <a:lnTo>
                    <a:pt x="0" y="12204"/>
                  </a:lnTo>
                  <a:cubicBezTo>
                    <a:pt x="0" y="5464"/>
                    <a:pt x="5464" y="0"/>
                    <a:pt x="12204" y="0"/>
                  </a:cubicBezTo>
                  <a:close/>
                </a:path>
              </a:pathLst>
            </a:custGeom>
            <a:solidFill>
              <a:srgbClr val="43AB9A"/>
            </a:solidFill>
          </p:spPr>
          <p:txBody>
            <a:bodyPr/>
            <a:lstStyle/>
            <a:p>
              <a:endParaRPr lang="en-AU"/>
            </a:p>
          </p:txBody>
        </p:sp>
        <p:sp>
          <p:nvSpPr>
            <p:cNvPr id="6" name="TextBox 6"/>
            <p:cNvSpPr txBox="1"/>
            <p:nvPr/>
          </p:nvSpPr>
          <p:spPr>
            <a:xfrm>
              <a:off x="0" y="19050"/>
              <a:ext cx="4678207" cy="774040"/>
            </a:xfrm>
            <a:prstGeom prst="rect">
              <a:avLst/>
            </a:prstGeom>
          </p:spPr>
          <p:txBody>
            <a:bodyPr lIns="50800" tIns="50800" rIns="50800" bIns="50800" rtlCol="0" anchor="ctr"/>
            <a:lstStyle/>
            <a:p>
              <a:pPr algn="ctr">
                <a:lnSpc>
                  <a:spcPts val="2268"/>
                </a:lnSpc>
              </a:pPr>
              <a:endParaRPr/>
            </a:p>
          </p:txBody>
        </p:sp>
      </p:grpSp>
      <p:sp>
        <p:nvSpPr>
          <p:cNvPr id="7" name="TextBox 7"/>
          <p:cNvSpPr txBox="1"/>
          <p:nvPr/>
        </p:nvSpPr>
        <p:spPr>
          <a:xfrm>
            <a:off x="870460" y="290025"/>
            <a:ext cx="8590211" cy="571500"/>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107">
                <a:solidFill>
                  <a:srgbClr val="FFFFFF"/>
                </a:solidFill>
                <a:latin typeface="Arimo Bold"/>
                <a:ea typeface="Arimo Bold"/>
                <a:cs typeface="Arimo Bold"/>
                <a:sym typeface="Arimo Bold"/>
              </a:rPr>
              <a:t>HOSPITALITY DISABILITY NETWORK</a:t>
            </a:r>
          </a:p>
        </p:txBody>
      </p:sp>
      <p:sp>
        <p:nvSpPr>
          <p:cNvPr id="8" name="TextBox 8"/>
          <p:cNvSpPr txBox="1"/>
          <p:nvPr/>
        </p:nvSpPr>
        <p:spPr>
          <a:xfrm>
            <a:off x="870460" y="2483903"/>
            <a:ext cx="8086927" cy="400050"/>
          </a:xfrm>
          <a:prstGeom prst="rect">
            <a:avLst/>
          </a:prstGeom>
        </p:spPr>
        <p:txBody>
          <a:bodyPr lIns="0" tIns="0" rIns="0" bIns="0" rtlCol="0" anchor="t">
            <a:spAutoFit/>
          </a:bodyPr>
          <a:lstStyle/>
          <a:p>
            <a:pPr marL="0" lvl="0" indent="0" algn="l">
              <a:lnSpc>
                <a:spcPts val="3120"/>
              </a:lnSpc>
              <a:spcBef>
                <a:spcPct val="0"/>
              </a:spcBef>
            </a:pPr>
            <a:r>
              <a:rPr lang="en-US" sz="2600" b="1">
                <a:solidFill>
                  <a:srgbClr val="FFFFFF"/>
                </a:solidFill>
                <a:latin typeface="Noto Sans Bold"/>
                <a:ea typeface="Noto Sans Bold"/>
                <a:cs typeface="Noto Sans Bold"/>
                <a:sym typeface="Noto Sans Bold"/>
              </a:rPr>
              <a:t>Tool Kit &amp; Online Quiz -  https://hdnwa.org.au/</a:t>
            </a:r>
          </a:p>
        </p:txBody>
      </p:sp>
      <p:sp>
        <p:nvSpPr>
          <p:cNvPr id="9" name="TextBox 9"/>
          <p:cNvSpPr txBox="1"/>
          <p:nvPr/>
        </p:nvSpPr>
        <p:spPr>
          <a:xfrm>
            <a:off x="870460" y="988478"/>
            <a:ext cx="9891734" cy="1181100"/>
          </a:xfrm>
          <a:prstGeom prst="rect">
            <a:avLst/>
          </a:prstGeom>
        </p:spPr>
        <p:txBody>
          <a:bodyPr lIns="0" tIns="0" rIns="0" bIns="0" rtlCol="0" anchor="t">
            <a:spAutoFit/>
          </a:bodyPr>
          <a:lstStyle/>
          <a:p>
            <a:pPr marL="0" lvl="0" indent="0" algn="l">
              <a:lnSpc>
                <a:spcPts val="3120"/>
              </a:lnSpc>
              <a:spcBef>
                <a:spcPct val="0"/>
              </a:spcBef>
            </a:pPr>
            <a:r>
              <a:rPr lang="en-US" sz="2600">
                <a:solidFill>
                  <a:srgbClr val="FFFFFF"/>
                </a:solidFill>
                <a:latin typeface="Noto Sans"/>
                <a:ea typeface="Noto Sans"/>
                <a:cs typeface="Noto Sans"/>
                <a:sym typeface="Noto Sans"/>
              </a:rPr>
              <a:t>HDNs purpose is to </a:t>
            </a:r>
            <a:r>
              <a:rPr lang="en-US" sz="2600" u="none" strike="noStrike">
                <a:solidFill>
                  <a:srgbClr val="FFFFFF"/>
                </a:solidFill>
                <a:latin typeface="Noto Sans"/>
                <a:ea typeface="Noto Sans"/>
                <a:cs typeface="Noto Sans"/>
                <a:sym typeface="Noto Sans"/>
              </a:rPr>
              <a:t>support the tourism and hospitality industry in Western Australia to increase sustainable employment opportunities for people with a disability.</a:t>
            </a:r>
          </a:p>
        </p:txBody>
      </p:sp>
      <p:sp>
        <p:nvSpPr>
          <p:cNvPr id="10" name="TextBox 10"/>
          <p:cNvSpPr txBox="1"/>
          <p:nvPr/>
        </p:nvSpPr>
        <p:spPr>
          <a:xfrm>
            <a:off x="11238612" y="390041"/>
            <a:ext cx="6241933" cy="2466975"/>
          </a:xfrm>
          <a:prstGeom prst="rect">
            <a:avLst/>
          </a:prstGeom>
        </p:spPr>
        <p:txBody>
          <a:bodyPr lIns="0" tIns="0" rIns="0" bIns="0" rtlCol="0" anchor="t">
            <a:spAutoFit/>
          </a:bodyPr>
          <a:lstStyle/>
          <a:p>
            <a:pPr algn="ctr">
              <a:lnSpc>
                <a:spcPts val="3120"/>
              </a:lnSpc>
              <a:spcBef>
                <a:spcPct val="0"/>
              </a:spcBef>
            </a:pPr>
            <a:r>
              <a:rPr lang="en-US" sz="2600" b="1">
                <a:solidFill>
                  <a:srgbClr val="FFFFFF"/>
                </a:solidFill>
                <a:latin typeface="Arimo Bold"/>
                <a:ea typeface="Arimo Bold"/>
                <a:cs typeface="Arimo Bold"/>
                <a:sym typeface="Arimo Bold"/>
              </a:rPr>
              <a:t>Tourism &amp; Hospitality </a:t>
            </a:r>
          </a:p>
          <a:p>
            <a:pPr algn="ctr">
              <a:lnSpc>
                <a:spcPts val="3120"/>
              </a:lnSpc>
              <a:spcBef>
                <a:spcPct val="0"/>
              </a:spcBef>
            </a:pPr>
            <a:r>
              <a:rPr lang="en-US" sz="2600" b="1">
                <a:solidFill>
                  <a:srgbClr val="FFFFFF"/>
                </a:solidFill>
                <a:latin typeface="Arimo Bold"/>
                <a:ea typeface="Arimo Bold"/>
                <a:cs typeface="Arimo Bold"/>
                <a:sym typeface="Arimo Bold"/>
              </a:rPr>
              <a:t>for Every Learner</a:t>
            </a:r>
          </a:p>
          <a:p>
            <a:pPr algn="ctr">
              <a:lnSpc>
                <a:spcPts val="2640"/>
              </a:lnSpc>
              <a:spcBef>
                <a:spcPct val="0"/>
              </a:spcBef>
            </a:pPr>
            <a:endParaRPr lang="en-US" sz="2600" b="1">
              <a:solidFill>
                <a:srgbClr val="FFFFFF"/>
              </a:solidFill>
              <a:latin typeface="Arimo Bold"/>
              <a:ea typeface="Arimo Bold"/>
              <a:cs typeface="Arimo Bold"/>
              <a:sym typeface="Arimo Bold"/>
            </a:endParaRPr>
          </a:p>
          <a:p>
            <a:pPr algn="ctr">
              <a:lnSpc>
                <a:spcPts val="2640"/>
              </a:lnSpc>
              <a:spcBef>
                <a:spcPct val="0"/>
              </a:spcBef>
            </a:pPr>
            <a:r>
              <a:rPr lang="en-US" sz="2200" spc="66">
                <a:solidFill>
                  <a:srgbClr val="FFFFFF"/>
                </a:solidFill>
                <a:latin typeface="Noto Sans"/>
                <a:ea typeface="Noto Sans"/>
                <a:cs typeface="Noto Sans"/>
                <a:sym typeface="Noto Sans"/>
              </a:rPr>
              <a:t>Tourism and hospitality careers are inclusive, adaptable, and practical. </a:t>
            </a:r>
          </a:p>
          <a:p>
            <a:pPr algn="ctr">
              <a:lnSpc>
                <a:spcPts val="2640"/>
              </a:lnSpc>
              <a:spcBef>
                <a:spcPct val="0"/>
              </a:spcBef>
            </a:pPr>
            <a:r>
              <a:rPr lang="en-US" sz="2200" spc="66">
                <a:solidFill>
                  <a:srgbClr val="FFFFFF"/>
                </a:solidFill>
                <a:latin typeface="Noto Sans"/>
                <a:ea typeface="Noto Sans"/>
                <a:cs typeface="Noto Sans"/>
                <a:sym typeface="Noto Sans"/>
              </a:rPr>
              <a:t>Perfect for students with different learning styles and goals.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D6D77"/>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4">
              <a:alphaModFix amt="31999"/>
            </a:blip>
            <a:stretch>
              <a:fillRect l="-9222" r="-9222"/>
            </a:stretch>
          </a:blipFill>
        </p:spPr>
        <p:txBody>
          <a:bodyPr/>
          <a:lstStyle/>
          <a:p>
            <a:endParaRPr lang="en-AU"/>
          </a:p>
        </p:txBody>
      </p:sp>
      <p:sp>
        <p:nvSpPr>
          <p:cNvPr id="6" name="TextBox 6"/>
          <p:cNvSpPr txBox="1"/>
          <p:nvPr/>
        </p:nvSpPr>
        <p:spPr>
          <a:xfrm>
            <a:off x="830461" y="76432"/>
            <a:ext cx="16627078" cy="1446678"/>
          </a:xfrm>
          <a:prstGeom prst="rect">
            <a:avLst/>
          </a:prstGeom>
        </p:spPr>
        <p:txBody>
          <a:bodyPr lIns="0" tIns="0" rIns="0" bIns="0" rtlCol="0" anchor="t">
            <a:spAutoFit/>
          </a:bodyPr>
          <a:lstStyle/>
          <a:p>
            <a:pPr algn="ctr">
              <a:lnSpc>
                <a:spcPts val="5880"/>
              </a:lnSpc>
            </a:pPr>
            <a:r>
              <a:rPr lang="en-US" sz="3800" dirty="0">
                <a:solidFill>
                  <a:srgbClr val="FFFFFF"/>
                </a:solidFill>
                <a:latin typeface="Arimo"/>
                <a:ea typeface="Arimo"/>
                <a:cs typeface="Arimo"/>
                <a:sym typeface="Arimo"/>
              </a:rPr>
              <a:t>Career Profile: Rhys Speyer, Tour Guide, </a:t>
            </a:r>
          </a:p>
          <a:p>
            <a:pPr algn="ctr">
              <a:lnSpc>
                <a:spcPts val="5880"/>
              </a:lnSpc>
            </a:pPr>
            <a:r>
              <a:rPr lang="en-US" sz="3800" dirty="0" err="1">
                <a:solidFill>
                  <a:srgbClr val="FFFFFF"/>
                </a:solidFill>
                <a:latin typeface="Arimo"/>
                <a:ea typeface="Arimo"/>
                <a:cs typeface="Arimo"/>
                <a:sym typeface="Arimo"/>
              </a:rPr>
              <a:t>Matagarup</a:t>
            </a:r>
            <a:r>
              <a:rPr lang="en-US" sz="3800" dirty="0">
                <a:solidFill>
                  <a:srgbClr val="FFFFFF"/>
                </a:solidFill>
                <a:latin typeface="Arimo"/>
                <a:ea typeface="Arimo"/>
                <a:cs typeface="Arimo"/>
                <a:sym typeface="Arimo"/>
              </a:rPr>
              <a:t> </a:t>
            </a:r>
            <a:r>
              <a:rPr lang="en-US" sz="3800" dirty="0" err="1">
                <a:solidFill>
                  <a:srgbClr val="FFFFFF"/>
                </a:solidFill>
                <a:latin typeface="Arimo"/>
                <a:ea typeface="Arimo"/>
                <a:cs typeface="Arimo"/>
                <a:sym typeface="Arimo"/>
              </a:rPr>
              <a:t>Zip+Climb</a:t>
            </a:r>
            <a:r>
              <a:rPr lang="en-US" sz="3800" dirty="0">
                <a:solidFill>
                  <a:srgbClr val="FFFFFF"/>
                </a:solidFill>
                <a:latin typeface="Arimo"/>
                <a:ea typeface="Arimo"/>
                <a:cs typeface="Arimo"/>
                <a:sym typeface="Arimo"/>
              </a:rPr>
              <a:t> | Perth</a:t>
            </a:r>
          </a:p>
        </p:txBody>
      </p:sp>
      <p:pic>
        <p:nvPicPr>
          <p:cNvPr id="7" name="Picture 7"/>
          <p:cNvPicPr>
            <a:picLocks noChangeAspect="1"/>
          </p:cNvPicPr>
          <p:nvPr>
            <a:videoFile r:link="rId1"/>
          </p:nvPr>
        </p:nvPicPr>
        <p:blipFill>
          <a:blip r:embed="rId5"/>
          <a:stretch>
            <a:fillRect/>
          </a:stretch>
        </p:blipFill>
        <p:spPr>
          <a:xfrm>
            <a:off x="1682104" y="1695662"/>
            <a:ext cx="14923788" cy="838807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D6D77"/>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4">
              <a:alphaModFix amt="31999"/>
            </a:blip>
            <a:stretch>
              <a:fillRect l="-9222" r="-9222"/>
            </a:stretch>
          </a:blipFill>
        </p:spPr>
        <p:txBody>
          <a:bodyPr/>
          <a:lstStyle/>
          <a:p>
            <a:endParaRPr lang="en-AU"/>
          </a:p>
        </p:txBody>
      </p:sp>
      <p:sp>
        <p:nvSpPr>
          <p:cNvPr id="6" name="TextBox 6"/>
          <p:cNvSpPr txBox="1"/>
          <p:nvPr/>
        </p:nvSpPr>
        <p:spPr>
          <a:xfrm>
            <a:off x="2147962" y="85338"/>
            <a:ext cx="13992076" cy="1332230"/>
          </a:xfrm>
          <a:prstGeom prst="rect">
            <a:avLst/>
          </a:prstGeom>
        </p:spPr>
        <p:txBody>
          <a:bodyPr lIns="0" tIns="0" rIns="0" bIns="0" rtlCol="0" anchor="t">
            <a:spAutoFit/>
          </a:bodyPr>
          <a:lstStyle/>
          <a:p>
            <a:pPr marL="0" lvl="0" indent="0" algn="ctr">
              <a:lnSpc>
                <a:spcPts val="5320"/>
              </a:lnSpc>
              <a:spcBef>
                <a:spcPct val="0"/>
              </a:spcBef>
            </a:pPr>
            <a:r>
              <a:rPr lang="en-US" sz="3800" u="none" strike="noStrike" dirty="0">
                <a:solidFill>
                  <a:srgbClr val="FFFFFF"/>
                </a:solidFill>
                <a:latin typeface="Arimo"/>
                <a:ea typeface="Arimo"/>
                <a:cs typeface="Arimo"/>
                <a:sym typeface="Arimo"/>
              </a:rPr>
              <a:t>Career Profile: Thomas Shann, Business Development Manager, </a:t>
            </a:r>
          </a:p>
          <a:p>
            <a:pPr marL="0" lvl="0" indent="0" algn="ctr">
              <a:lnSpc>
                <a:spcPts val="5320"/>
              </a:lnSpc>
              <a:spcBef>
                <a:spcPct val="0"/>
              </a:spcBef>
            </a:pPr>
            <a:r>
              <a:rPr lang="en-US" sz="3800" u="none" strike="noStrike" dirty="0">
                <a:solidFill>
                  <a:srgbClr val="FFFFFF"/>
                </a:solidFill>
                <a:latin typeface="Arimo"/>
                <a:ea typeface="Arimo"/>
                <a:cs typeface="Arimo"/>
                <a:sym typeface="Arimo"/>
              </a:rPr>
              <a:t>Pullman Bunker Bay Resort | South West</a:t>
            </a:r>
          </a:p>
        </p:txBody>
      </p:sp>
      <p:pic>
        <p:nvPicPr>
          <p:cNvPr id="7" name="Picture 7"/>
          <p:cNvPicPr>
            <a:picLocks noChangeAspect="1"/>
          </p:cNvPicPr>
          <p:nvPr>
            <a:videoFile r:link="rId1"/>
          </p:nvPr>
        </p:nvPicPr>
        <p:blipFill>
          <a:blip r:embed="rId5"/>
          <a:stretch>
            <a:fillRect/>
          </a:stretch>
        </p:blipFill>
        <p:spPr>
          <a:xfrm>
            <a:off x="1823085" y="1686951"/>
            <a:ext cx="14641830" cy="8229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D6D77"/>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a:hlinkClick r:id="rId4" tooltip="https://youtu.be/ibm6kQAIuuY"/>
          </p:cNvPr>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5">
              <a:alphaModFix amt="31999"/>
            </a:blip>
            <a:stretch>
              <a:fillRect l="-9222" r="-9222"/>
            </a:stretch>
          </a:blipFill>
        </p:spPr>
        <p:txBody>
          <a:bodyPr/>
          <a:lstStyle/>
          <a:p>
            <a:endParaRPr lang="en-AU"/>
          </a:p>
        </p:txBody>
      </p:sp>
      <p:sp>
        <p:nvSpPr>
          <p:cNvPr id="6" name="TextBox 6"/>
          <p:cNvSpPr txBox="1"/>
          <p:nvPr/>
        </p:nvSpPr>
        <p:spPr>
          <a:xfrm>
            <a:off x="264840" y="76432"/>
            <a:ext cx="17758321" cy="1446678"/>
          </a:xfrm>
          <a:prstGeom prst="rect">
            <a:avLst/>
          </a:prstGeom>
        </p:spPr>
        <p:txBody>
          <a:bodyPr lIns="0" tIns="0" rIns="0" bIns="0" rtlCol="0" anchor="t">
            <a:spAutoFit/>
          </a:bodyPr>
          <a:lstStyle/>
          <a:p>
            <a:pPr algn="ctr">
              <a:lnSpc>
                <a:spcPts val="5880"/>
              </a:lnSpc>
            </a:pPr>
            <a:r>
              <a:rPr lang="en-US" sz="4200" dirty="0">
                <a:solidFill>
                  <a:srgbClr val="FFFFFF"/>
                </a:solidFill>
                <a:latin typeface="Arimo"/>
                <a:ea typeface="Arimo"/>
                <a:cs typeface="Arimo"/>
                <a:sym typeface="Arimo"/>
              </a:rPr>
              <a:t>Career Profile: Lily Fenton, Tour Guide, </a:t>
            </a:r>
          </a:p>
          <a:p>
            <a:pPr algn="ctr">
              <a:lnSpc>
                <a:spcPts val="5880"/>
              </a:lnSpc>
            </a:pPr>
            <a:r>
              <a:rPr lang="en-US" sz="4200" dirty="0">
                <a:solidFill>
                  <a:srgbClr val="FFFFFF"/>
                </a:solidFill>
                <a:latin typeface="Arimo"/>
                <a:ea typeface="Arimo"/>
                <a:cs typeface="Arimo"/>
                <a:sym typeface="Arimo"/>
              </a:rPr>
              <a:t>Margaret River Caves | South West</a:t>
            </a:r>
          </a:p>
        </p:txBody>
      </p:sp>
      <p:pic>
        <p:nvPicPr>
          <p:cNvPr id="7" name="Picture 7"/>
          <p:cNvPicPr>
            <a:picLocks noChangeAspect="1"/>
          </p:cNvPicPr>
          <p:nvPr>
            <a:videoFile r:link="rId1"/>
          </p:nvPr>
        </p:nvPicPr>
        <p:blipFill>
          <a:blip r:embed="rId6"/>
          <a:stretch>
            <a:fillRect/>
          </a:stretch>
        </p:blipFill>
        <p:spPr>
          <a:xfrm>
            <a:off x="1823083" y="1620582"/>
            <a:ext cx="14641830" cy="8229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D6D77"/>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a:hlinkClick r:id="rId4" tooltip="https://youtu.be/ibm6kQAIuuY"/>
          </p:cNvPr>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5">
              <a:alphaModFix amt="31999"/>
            </a:blip>
            <a:stretch>
              <a:fillRect l="-9222" r="-9222"/>
            </a:stretch>
          </a:blipFill>
        </p:spPr>
        <p:txBody>
          <a:bodyPr/>
          <a:lstStyle/>
          <a:p>
            <a:endParaRPr lang="en-AU"/>
          </a:p>
        </p:txBody>
      </p:sp>
      <p:sp>
        <p:nvSpPr>
          <p:cNvPr id="6" name="TextBox 6"/>
          <p:cNvSpPr txBox="1"/>
          <p:nvPr/>
        </p:nvSpPr>
        <p:spPr>
          <a:xfrm>
            <a:off x="423118" y="76432"/>
            <a:ext cx="17441763" cy="1446678"/>
          </a:xfrm>
          <a:prstGeom prst="rect">
            <a:avLst/>
          </a:prstGeom>
        </p:spPr>
        <p:txBody>
          <a:bodyPr lIns="0" tIns="0" rIns="0" bIns="0" rtlCol="0" anchor="t">
            <a:spAutoFit/>
          </a:bodyPr>
          <a:lstStyle/>
          <a:p>
            <a:pPr algn="ctr">
              <a:lnSpc>
                <a:spcPts val="5880"/>
              </a:lnSpc>
            </a:pPr>
            <a:r>
              <a:rPr lang="en-US" sz="4200" dirty="0">
                <a:solidFill>
                  <a:srgbClr val="FFFFFF"/>
                </a:solidFill>
                <a:latin typeface="Arimo"/>
                <a:ea typeface="Arimo"/>
                <a:cs typeface="Arimo"/>
                <a:sym typeface="Arimo"/>
              </a:rPr>
              <a:t>Career Profile: Alex McDonagh, Hospitality Worker,</a:t>
            </a:r>
          </a:p>
          <a:p>
            <a:pPr algn="ctr">
              <a:lnSpc>
                <a:spcPts val="5880"/>
              </a:lnSpc>
            </a:pPr>
            <a:r>
              <a:rPr lang="en-US" sz="4200" dirty="0">
                <a:solidFill>
                  <a:srgbClr val="FFFFFF"/>
                </a:solidFill>
                <a:latin typeface="Arimo"/>
                <a:ea typeface="Arimo"/>
                <a:cs typeface="Arimo"/>
                <a:sym typeface="Arimo"/>
              </a:rPr>
              <a:t> Optus Stadium | Perth</a:t>
            </a:r>
          </a:p>
        </p:txBody>
      </p:sp>
      <p:pic>
        <p:nvPicPr>
          <p:cNvPr id="7" name="Picture 7"/>
          <p:cNvPicPr>
            <a:picLocks noChangeAspect="1"/>
          </p:cNvPicPr>
          <p:nvPr>
            <a:videoFile r:link="rId1"/>
          </p:nvPr>
        </p:nvPicPr>
        <p:blipFill>
          <a:blip r:embed="rId6"/>
          <a:stretch>
            <a:fillRect/>
          </a:stretch>
        </p:blipFill>
        <p:spPr>
          <a:xfrm>
            <a:off x="1823083" y="1589875"/>
            <a:ext cx="14641830" cy="8229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D6D77"/>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a:hlinkClick r:id="rId4" tooltip="https://youtu.be/ibm6kQAIuuY"/>
          </p:cNvPr>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5">
              <a:alphaModFix amt="31999"/>
            </a:blip>
            <a:stretch>
              <a:fillRect l="-9222" r="-9222"/>
            </a:stretch>
          </a:blipFill>
        </p:spPr>
        <p:txBody>
          <a:bodyPr/>
          <a:lstStyle/>
          <a:p>
            <a:endParaRPr lang="en-AU"/>
          </a:p>
        </p:txBody>
      </p:sp>
      <p:sp>
        <p:nvSpPr>
          <p:cNvPr id="6" name="TextBox 6"/>
          <p:cNvSpPr txBox="1"/>
          <p:nvPr/>
        </p:nvSpPr>
        <p:spPr>
          <a:xfrm>
            <a:off x="2360042" y="76432"/>
            <a:ext cx="13567916" cy="1474470"/>
          </a:xfrm>
          <a:prstGeom prst="rect">
            <a:avLst/>
          </a:prstGeom>
        </p:spPr>
        <p:txBody>
          <a:bodyPr lIns="0" tIns="0" rIns="0" bIns="0" rtlCol="0" anchor="t">
            <a:spAutoFit/>
          </a:bodyPr>
          <a:lstStyle/>
          <a:p>
            <a:pPr algn="ctr">
              <a:lnSpc>
                <a:spcPts val="5880"/>
              </a:lnSpc>
            </a:pPr>
            <a:r>
              <a:rPr lang="en-US" sz="4200">
                <a:solidFill>
                  <a:srgbClr val="FFFFFF"/>
                </a:solidFill>
                <a:latin typeface="Arimo"/>
                <a:ea typeface="Arimo"/>
                <a:cs typeface="Arimo"/>
                <a:sym typeface="Arimo"/>
              </a:rPr>
              <a:t>Career Profile: Jordan Kazirer, Bus Driver and Tour Host, </a:t>
            </a:r>
          </a:p>
          <a:p>
            <a:pPr algn="ctr">
              <a:lnSpc>
                <a:spcPts val="5880"/>
              </a:lnSpc>
            </a:pPr>
            <a:r>
              <a:rPr lang="en-US" sz="4200">
                <a:solidFill>
                  <a:srgbClr val="FFFFFF"/>
                </a:solidFill>
                <a:latin typeface="Arimo"/>
                <a:ea typeface="Arimo"/>
                <a:cs typeface="Arimo"/>
                <a:sym typeface="Arimo"/>
              </a:rPr>
              <a:t>Exmouth Dive and Whalesharks | Exmouth</a:t>
            </a:r>
          </a:p>
        </p:txBody>
      </p:sp>
      <p:pic>
        <p:nvPicPr>
          <p:cNvPr id="7" name="Picture 7"/>
          <p:cNvPicPr>
            <a:picLocks noChangeAspect="1"/>
          </p:cNvPicPr>
          <p:nvPr>
            <a:videoFile r:link="rId1"/>
          </p:nvPr>
        </p:nvPicPr>
        <p:blipFill>
          <a:blip r:embed="rId6"/>
          <a:stretch>
            <a:fillRect/>
          </a:stretch>
        </p:blipFill>
        <p:spPr>
          <a:xfrm>
            <a:off x="1823085" y="1686951"/>
            <a:ext cx="14641830" cy="822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5459"/>
        </a:solidFill>
        <a:effectLst/>
      </p:bgPr>
    </p:bg>
    <p:spTree>
      <p:nvGrpSpPr>
        <p:cNvPr id="1" name=""/>
        <p:cNvGrpSpPr/>
        <p:nvPr/>
      </p:nvGrpSpPr>
      <p:grpSpPr>
        <a:xfrm>
          <a:off x="0" y="0"/>
          <a:ext cx="0" cy="0"/>
          <a:chOff x="0" y="0"/>
          <a:chExt cx="0" cy="0"/>
        </a:xfrm>
      </p:grpSpPr>
      <p:sp>
        <p:nvSpPr>
          <p:cNvPr id="2" name="TextBox 2"/>
          <p:cNvSpPr txBox="1"/>
          <p:nvPr/>
        </p:nvSpPr>
        <p:spPr>
          <a:xfrm>
            <a:off x="0" y="3132592"/>
            <a:ext cx="18288000" cy="332689"/>
          </a:xfrm>
          <a:prstGeom prst="rect">
            <a:avLst/>
          </a:prstGeom>
        </p:spPr>
        <p:txBody>
          <a:bodyPr lIns="0" tIns="0" rIns="0" bIns="0" rtlCol="0" anchor="t">
            <a:spAutoFit/>
          </a:bodyPr>
          <a:lstStyle/>
          <a:p>
            <a:pPr algn="ctr">
              <a:lnSpc>
                <a:spcPts val="2520"/>
              </a:lnSpc>
            </a:pPr>
            <a:r>
              <a:rPr lang="en-US" sz="2100" spc="1200">
                <a:solidFill>
                  <a:srgbClr val="FFFFFF"/>
                </a:solidFill>
                <a:latin typeface="Arimo"/>
                <a:ea typeface="Arimo"/>
                <a:cs typeface="Arimo"/>
                <a:sym typeface="Arimo"/>
              </a:rPr>
              <a:t>TRAVELLERS</a:t>
            </a:r>
          </a:p>
        </p:txBody>
      </p:sp>
      <p:sp>
        <p:nvSpPr>
          <p:cNvPr id="3" name="TextBox 3"/>
          <p:cNvSpPr txBox="1"/>
          <p:nvPr/>
        </p:nvSpPr>
        <p:spPr>
          <a:xfrm>
            <a:off x="0" y="7996819"/>
            <a:ext cx="18288000" cy="332689"/>
          </a:xfrm>
          <a:prstGeom prst="rect">
            <a:avLst/>
          </a:prstGeom>
        </p:spPr>
        <p:txBody>
          <a:bodyPr lIns="0" tIns="0" rIns="0" bIns="0" rtlCol="0" anchor="t">
            <a:spAutoFit/>
          </a:bodyPr>
          <a:lstStyle/>
          <a:p>
            <a:pPr algn="ctr">
              <a:lnSpc>
                <a:spcPts val="2520"/>
              </a:lnSpc>
            </a:pPr>
            <a:r>
              <a:rPr lang="en-US" sz="2100" spc="1200">
                <a:solidFill>
                  <a:srgbClr val="FFFFFF"/>
                </a:solidFill>
                <a:latin typeface="Arimo"/>
                <a:ea typeface="Arimo"/>
                <a:cs typeface="Arimo"/>
                <a:sym typeface="Arimo"/>
              </a:rPr>
              <a:t>SALES, EMPLOYMENT, WAGES. TAXES</a:t>
            </a:r>
          </a:p>
        </p:txBody>
      </p:sp>
      <p:sp>
        <p:nvSpPr>
          <p:cNvPr id="4" name="AutoShape 4"/>
          <p:cNvSpPr/>
          <p:nvPr/>
        </p:nvSpPr>
        <p:spPr>
          <a:xfrm rot="4920">
            <a:off x="10951312" y="3304613"/>
            <a:ext cx="6666805" cy="0"/>
          </a:xfrm>
          <a:prstGeom prst="line">
            <a:avLst/>
          </a:prstGeom>
          <a:ln w="9525" cap="rnd">
            <a:solidFill>
              <a:srgbClr val="FFFFFF"/>
            </a:solidFill>
            <a:prstDash val="solid"/>
            <a:headEnd type="none" w="sm" len="sm"/>
            <a:tailEnd type="none" w="sm" len="sm"/>
          </a:ln>
        </p:spPr>
        <p:txBody>
          <a:bodyPr/>
          <a:lstStyle/>
          <a:p>
            <a:endParaRPr lang="en-AU"/>
          </a:p>
        </p:txBody>
      </p:sp>
      <p:sp>
        <p:nvSpPr>
          <p:cNvPr id="5" name="AutoShape 5"/>
          <p:cNvSpPr/>
          <p:nvPr/>
        </p:nvSpPr>
        <p:spPr>
          <a:xfrm rot="4920">
            <a:off x="480317" y="3304613"/>
            <a:ext cx="6666805" cy="0"/>
          </a:xfrm>
          <a:prstGeom prst="line">
            <a:avLst/>
          </a:prstGeom>
          <a:ln w="9525" cap="rnd">
            <a:solidFill>
              <a:srgbClr val="FFFFFF"/>
            </a:solidFill>
            <a:prstDash val="solid"/>
            <a:headEnd type="none" w="sm" len="sm"/>
            <a:tailEnd type="none" w="sm" len="sm"/>
          </a:ln>
        </p:spPr>
        <p:txBody>
          <a:bodyPr/>
          <a:lstStyle/>
          <a:p>
            <a:endParaRPr lang="en-AU"/>
          </a:p>
        </p:txBody>
      </p:sp>
      <p:sp>
        <p:nvSpPr>
          <p:cNvPr id="6" name="AutoShape 6"/>
          <p:cNvSpPr/>
          <p:nvPr/>
        </p:nvSpPr>
        <p:spPr>
          <a:xfrm rot="9780">
            <a:off x="480308" y="8135379"/>
            <a:ext cx="3342494" cy="0"/>
          </a:xfrm>
          <a:prstGeom prst="line">
            <a:avLst/>
          </a:prstGeom>
          <a:ln w="9525" cap="rnd">
            <a:solidFill>
              <a:srgbClr val="FFFFFF"/>
            </a:solidFill>
            <a:prstDash val="solid"/>
            <a:headEnd type="none" w="sm" len="sm"/>
            <a:tailEnd type="none" w="sm" len="sm"/>
          </a:ln>
        </p:spPr>
        <p:txBody>
          <a:bodyPr/>
          <a:lstStyle/>
          <a:p>
            <a:endParaRPr lang="en-AU"/>
          </a:p>
        </p:txBody>
      </p:sp>
      <p:sp>
        <p:nvSpPr>
          <p:cNvPr id="7" name="AutoShape 7"/>
          <p:cNvSpPr/>
          <p:nvPr/>
        </p:nvSpPr>
        <p:spPr>
          <a:xfrm rot="9780">
            <a:off x="14275622" y="8135379"/>
            <a:ext cx="3342494" cy="0"/>
          </a:xfrm>
          <a:prstGeom prst="line">
            <a:avLst/>
          </a:prstGeom>
          <a:ln w="9525" cap="rnd">
            <a:solidFill>
              <a:srgbClr val="FFFFFF"/>
            </a:solidFill>
            <a:prstDash val="solid"/>
            <a:headEnd type="none" w="sm" len="sm"/>
            <a:tailEnd type="none" w="sm" len="sm"/>
          </a:ln>
        </p:spPr>
        <p:txBody>
          <a:bodyPr/>
          <a:lstStyle/>
          <a:p>
            <a:endParaRPr lang="en-AU"/>
          </a:p>
        </p:txBody>
      </p:sp>
      <p:sp>
        <p:nvSpPr>
          <p:cNvPr id="8" name="Freeform 8" descr="A white line art of luggage  Description automatically generated"/>
          <p:cNvSpPr/>
          <p:nvPr/>
        </p:nvSpPr>
        <p:spPr>
          <a:xfrm>
            <a:off x="7975397" y="1790205"/>
            <a:ext cx="2096995" cy="1484338"/>
          </a:xfrm>
          <a:custGeom>
            <a:avLst/>
            <a:gdLst/>
            <a:ahLst/>
            <a:cxnLst/>
            <a:rect l="l" t="t" r="r" b="b"/>
            <a:pathLst>
              <a:path w="2096995" h="1484338">
                <a:moveTo>
                  <a:pt x="0" y="0"/>
                </a:moveTo>
                <a:lnTo>
                  <a:pt x="2096995" y="0"/>
                </a:lnTo>
                <a:lnTo>
                  <a:pt x="2096995" y="1484338"/>
                </a:lnTo>
                <a:lnTo>
                  <a:pt x="0" y="1484338"/>
                </a:lnTo>
                <a:lnTo>
                  <a:pt x="0" y="0"/>
                </a:lnTo>
                <a:close/>
              </a:path>
            </a:pathLst>
          </a:custGeom>
          <a:blipFill>
            <a:blip r:embed="rId3"/>
            <a:stretch>
              <a:fillRect/>
            </a:stretch>
          </a:blipFill>
        </p:spPr>
        <p:txBody>
          <a:bodyPr/>
          <a:lstStyle/>
          <a:p>
            <a:endParaRPr lang="en-AU"/>
          </a:p>
        </p:txBody>
      </p:sp>
      <p:sp>
        <p:nvSpPr>
          <p:cNvPr id="9" name="Freeform 9" descr="A white line drawing of a person and person  Description automatically generated"/>
          <p:cNvSpPr/>
          <p:nvPr/>
        </p:nvSpPr>
        <p:spPr>
          <a:xfrm>
            <a:off x="8566318" y="8845158"/>
            <a:ext cx="1068657" cy="1068657"/>
          </a:xfrm>
          <a:custGeom>
            <a:avLst/>
            <a:gdLst/>
            <a:ahLst/>
            <a:cxnLst/>
            <a:rect l="l" t="t" r="r" b="b"/>
            <a:pathLst>
              <a:path w="1068657" h="1068657">
                <a:moveTo>
                  <a:pt x="0" y="0"/>
                </a:moveTo>
                <a:lnTo>
                  <a:pt x="1068658" y="0"/>
                </a:lnTo>
                <a:lnTo>
                  <a:pt x="1068658" y="1068657"/>
                </a:lnTo>
                <a:lnTo>
                  <a:pt x="0" y="1068657"/>
                </a:lnTo>
                <a:lnTo>
                  <a:pt x="0" y="0"/>
                </a:lnTo>
                <a:close/>
              </a:path>
            </a:pathLst>
          </a:custGeom>
          <a:blipFill>
            <a:blip r:embed="rId4"/>
            <a:stretch>
              <a:fillRect/>
            </a:stretch>
          </a:blipFill>
        </p:spPr>
        <p:txBody>
          <a:bodyPr/>
          <a:lstStyle/>
          <a:p>
            <a:endParaRPr lang="en-AU"/>
          </a:p>
        </p:txBody>
      </p:sp>
      <p:sp>
        <p:nvSpPr>
          <p:cNvPr id="10" name="Freeform 10" descr="A white outline of a truck  Description automatically generated"/>
          <p:cNvSpPr/>
          <p:nvPr/>
        </p:nvSpPr>
        <p:spPr>
          <a:xfrm>
            <a:off x="11433610" y="8916829"/>
            <a:ext cx="1262116" cy="1167689"/>
          </a:xfrm>
          <a:custGeom>
            <a:avLst/>
            <a:gdLst/>
            <a:ahLst/>
            <a:cxnLst/>
            <a:rect l="l" t="t" r="r" b="b"/>
            <a:pathLst>
              <a:path w="1262116" h="1167689">
                <a:moveTo>
                  <a:pt x="0" y="0"/>
                </a:moveTo>
                <a:lnTo>
                  <a:pt x="1262116" y="0"/>
                </a:lnTo>
                <a:lnTo>
                  <a:pt x="1262116" y="1167689"/>
                </a:lnTo>
                <a:lnTo>
                  <a:pt x="0" y="1167689"/>
                </a:lnTo>
                <a:lnTo>
                  <a:pt x="0" y="0"/>
                </a:lnTo>
                <a:close/>
              </a:path>
            </a:pathLst>
          </a:custGeom>
          <a:blipFill>
            <a:blip r:embed="rId5"/>
            <a:stretch>
              <a:fillRect l="-53700" t="-29870" r="-46004" b="-22920"/>
            </a:stretch>
          </a:blipFill>
        </p:spPr>
        <p:txBody>
          <a:bodyPr/>
          <a:lstStyle/>
          <a:p>
            <a:endParaRPr lang="en-AU"/>
          </a:p>
        </p:txBody>
      </p:sp>
      <p:sp>
        <p:nvSpPr>
          <p:cNvPr id="11" name="Freeform 11" descr="A white and black logo  Description automatically generated"/>
          <p:cNvSpPr/>
          <p:nvPr/>
        </p:nvSpPr>
        <p:spPr>
          <a:xfrm>
            <a:off x="3970010" y="4067118"/>
            <a:ext cx="1277836" cy="638918"/>
          </a:xfrm>
          <a:custGeom>
            <a:avLst/>
            <a:gdLst/>
            <a:ahLst/>
            <a:cxnLst/>
            <a:rect l="l" t="t" r="r" b="b"/>
            <a:pathLst>
              <a:path w="1277836" h="638918">
                <a:moveTo>
                  <a:pt x="0" y="0"/>
                </a:moveTo>
                <a:lnTo>
                  <a:pt x="1277836" y="0"/>
                </a:lnTo>
                <a:lnTo>
                  <a:pt x="1277836" y="638918"/>
                </a:lnTo>
                <a:lnTo>
                  <a:pt x="0" y="638918"/>
                </a:lnTo>
                <a:lnTo>
                  <a:pt x="0" y="0"/>
                </a:lnTo>
                <a:close/>
              </a:path>
            </a:pathLst>
          </a:custGeom>
          <a:blipFill>
            <a:blip r:embed="rId6"/>
            <a:stretch>
              <a:fillRect t="-132" b="-134"/>
            </a:stretch>
          </a:blipFill>
        </p:spPr>
        <p:txBody>
          <a:bodyPr/>
          <a:lstStyle/>
          <a:p>
            <a:endParaRPr lang="en-AU"/>
          </a:p>
        </p:txBody>
      </p:sp>
      <p:sp>
        <p:nvSpPr>
          <p:cNvPr id="12" name="Freeform 12" descr="A black and white bus  Description automatically generated"/>
          <p:cNvSpPr/>
          <p:nvPr/>
        </p:nvSpPr>
        <p:spPr>
          <a:xfrm>
            <a:off x="5942162" y="4156824"/>
            <a:ext cx="1233840" cy="677970"/>
          </a:xfrm>
          <a:custGeom>
            <a:avLst/>
            <a:gdLst/>
            <a:ahLst/>
            <a:cxnLst/>
            <a:rect l="l" t="t" r="r" b="b"/>
            <a:pathLst>
              <a:path w="1233840" h="677970">
                <a:moveTo>
                  <a:pt x="0" y="0"/>
                </a:moveTo>
                <a:lnTo>
                  <a:pt x="1233840" y="0"/>
                </a:lnTo>
                <a:lnTo>
                  <a:pt x="1233840" y="677971"/>
                </a:lnTo>
                <a:lnTo>
                  <a:pt x="0" y="677971"/>
                </a:lnTo>
                <a:lnTo>
                  <a:pt x="0" y="0"/>
                </a:lnTo>
                <a:close/>
              </a:path>
            </a:pathLst>
          </a:custGeom>
          <a:blipFill>
            <a:blip r:embed="rId7"/>
            <a:stretch>
              <a:fillRect t="-47" b="-46"/>
            </a:stretch>
          </a:blipFill>
        </p:spPr>
        <p:txBody>
          <a:bodyPr/>
          <a:lstStyle/>
          <a:p>
            <a:endParaRPr lang="en-AU"/>
          </a:p>
        </p:txBody>
      </p:sp>
      <p:sp>
        <p:nvSpPr>
          <p:cNvPr id="13" name="Freeform 13" descr="A black and white outline of a train  Description automatically generated"/>
          <p:cNvSpPr/>
          <p:nvPr/>
        </p:nvSpPr>
        <p:spPr>
          <a:xfrm>
            <a:off x="9634976" y="4188152"/>
            <a:ext cx="915895" cy="601056"/>
          </a:xfrm>
          <a:custGeom>
            <a:avLst/>
            <a:gdLst/>
            <a:ahLst/>
            <a:cxnLst/>
            <a:rect l="l" t="t" r="r" b="b"/>
            <a:pathLst>
              <a:path w="915895" h="601056">
                <a:moveTo>
                  <a:pt x="0" y="0"/>
                </a:moveTo>
                <a:lnTo>
                  <a:pt x="915895" y="0"/>
                </a:lnTo>
                <a:lnTo>
                  <a:pt x="915895" y="601056"/>
                </a:lnTo>
                <a:lnTo>
                  <a:pt x="0" y="601056"/>
                </a:lnTo>
                <a:lnTo>
                  <a:pt x="0" y="0"/>
                </a:lnTo>
                <a:close/>
              </a:path>
            </a:pathLst>
          </a:custGeom>
          <a:blipFill>
            <a:blip r:embed="rId8"/>
            <a:stretch>
              <a:fillRect t="-126" b="-126"/>
            </a:stretch>
          </a:blipFill>
        </p:spPr>
        <p:txBody>
          <a:bodyPr/>
          <a:lstStyle/>
          <a:p>
            <a:endParaRPr lang="en-AU"/>
          </a:p>
        </p:txBody>
      </p:sp>
      <p:sp>
        <p:nvSpPr>
          <p:cNvPr id="14" name="Freeform 14" descr="A white line drawing of a store  Description automatically generated"/>
          <p:cNvSpPr/>
          <p:nvPr/>
        </p:nvSpPr>
        <p:spPr>
          <a:xfrm>
            <a:off x="5365966" y="6164551"/>
            <a:ext cx="868489" cy="834561"/>
          </a:xfrm>
          <a:custGeom>
            <a:avLst/>
            <a:gdLst/>
            <a:ahLst/>
            <a:cxnLst/>
            <a:rect l="l" t="t" r="r" b="b"/>
            <a:pathLst>
              <a:path w="868489" h="834561">
                <a:moveTo>
                  <a:pt x="0" y="0"/>
                </a:moveTo>
                <a:lnTo>
                  <a:pt x="868489" y="0"/>
                </a:lnTo>
                <a:lnTo>
                  <a:pt x="868489" y="834562"/>
                </a:lnTo>
                <a:lnTo>
                  <a:pt x="0" y="834562"/>
                </a:lnTo>
                <a:lnTo>
                  <a:pt x="0" y="0"/>
                </a:lnTo>
                <a:close/>
              </a:path>
            </a:pathLst>
          </a:custGeom>
          <a:blipFill>
            <a:blip r:embed="rId9"/>
            <a:stretch>
              <a:fillRect t="-81" b="-81"/>
            </a:stretch>
          </a:blipFill>
        </p:spPr>
        <p:txBody>
          <a:bodyPr/>
          <a:lstStyle/>
          <a:p>
            <a:endParaRPr lang="en-AU"/>
          </a:p>
        </p:txBody>
      </p:sp>
      <p:sp>
        <p:nvSpPr>
          <p:cNvPr id="15" name="Freeform 15" descr="A white outline of a round stadium  Description automatically generated"/>
          <p:cNvSpPr/>
          <p:nvPr/>
        </p:nvSpPr>
        <p:spPr>
          <a:xfrm>
            <a:off x="11222707" y="4092197"/>
            <a:ext cx="990724" cy="767010"/>
          </a:xfrm>
          <a:custGeom>
            <a:avLst/>
            <a:gdLst/>
            <a:ahLst/>
            <a:cxnLst/>
            <a:rect l="l" t="t" r="r" b="b"/>
            <a:pathLst>
              <a:path w="990724" h="767010">
                <a:moveTo>
                  <a:pt x="0" y="0"/>
                </a:moveTo>
                <a:lnTo>
                  <a:pt x="990724" y="0"/>
                </a:lnTo>
                <a:lnTo>
                  <a:pt x="990724" y="767010"/>
                </a:lnTo>
                <a:lnTo>
                  <a:pt x="0" y="767010"/>
                </a:lnTo>
                <a:lnTo>
                  <a:pt x="0" y="0"/>
                </a:lnTo>
                <a:close/>
              </a:path>
            </a:pathLst>
          </a:custGeom>
          <a:blipFill>
            <a:blip r:embed="rId10"/>
            <a:stretch>
              <a:fillRect l="-64" r="-64"/>
            </a:stretch>
          </a:blipFill>
        </p:spPr>
        <p:txBody>
          <a:bodyPr/>
          <a:lstStyle/>
          <a:p>
            <a:endParaRPr lang="en-AU"/>
          </a:p>
        </p:txBody>
      </p:sp>
      <p:sp>
        <p:nvSpPr>
          <p:cNvPr id="16" name="Freeform 16" descr="A white line drawing of a roller coaster and a ferris wheel  Description automatically generated"/>
          <p:cNvSpPr/>
          <p:nvPr/>
        </p:nvSpPr>
        <p:spPr>
          <a:xfrm>
            <a:off x="12993434" y="3881752"/>
            <a:ext cx="990724" cy="990724"/>
          </a:xfrm>
          <a:custGeom>
            <a:avLst/>
            <a:gdLst/>
            <a:ahLst/>
            <a:cxnLst/>
            <a:rect l="l" t="t" r="r" b="b"/>
            <a:pathLst>
              <a:path w="990724" h="990724">
                <a:moveTo>
                  <a:pt x="0" y="0"/>
                </a:moveTo>
                <a:lnTo>
                  <a:pt x="990723" y="0"/>
                </a:lnTo>
                <a:lnTo>
                  <a:pt x="990723" y="990724"/>
                </a:lnTo>
                <a:lnTo>
                  <a:pt x="0" y="990724"/>
                </a:lnTo>
                <a:lnTo>
                  <a:pt x="0" y="0"/>
                </a:lnTo>
                <a:close/>
              </a:path>
            </a:pathLst>
          </a:custGeom>
          <a:blipFill>
            <a:blip r:embed="rId11"/>
            <a:stretch>
              <a:fillRect/>
            </a:stretch>
          </a:blipFill>
        </p:spPr>
        <p:txBody>
          <a:bodyPr/>
          <a:lstStyle/>
          <a:p>
            <a:endParaRPr lang="en-AU"/>
          </a:p>
        </p:txBody>
      </p:sp>
      <p:sp>
        <p:nvSpPr>
          <p:cNvPr id="17" name="Freeform 17" descr="A white line drawing of a tent and a tree  Description automatically generated"/>
          <p:cNvSpPr/>
          <p:nvPr/>
        </p:nvSpPr>
        <p:spPr>
          <a:xfrm>
            <a:off x="14654984" y="3913756"/>
            <a:ext cx="1237002" cy="990724"/>
          </a:xfrm>
          <a:custGeom>
            <a:avLst/>
            <a:gdLst/>
            <a:ahLst/>
            <a:cxnLst/>
            <a:rect l="l" t="t" r="r" b="b"/>
            <a:pathLst>
              <a:path w="1237002" h="990724">
                <a:moveTo>
                  <a:pt x="0" y="0"/>
                </a:moveTo>
                <a:lnTo>
                  <a:pt x="1237002" y="0"/>
                </a:lnTo>
                <a:lnTo>
                  <a:pt x="1237002" y="990724"/>
                </a:lnTo>
                <a:lnTo>
                  <a:pt x="0" y="990724"/>
                </a:lnTo>
                <a:lnTo>
                  <a:pt x="0" y="0"/>
                </a:lnTo>
                <a:close/>
              </a:path>
            </a:pathLst>
          </a:custGeom>
          <a:blipFill>
            <a:blip r:embed="rId12"/>
            <a:stretch>
              <a:fillRect t="-92" b="-93"/>
            </a:stretch>
          </a:blipFill>
        </p:spPr>
        <p:txBody>
          <a:bodyPr/>
          <a:lstStyle/>
          <a:p>
            <a:endParaRPr lang="en-AU"/>
          </a:p>
        </p:txBody>
      </p:sp>
      <p:sp>
        <p:nvSpPr>
          <p:cNvPr id="18" name="Freeform 18" descr="A white line drawing of a gas pump  Description automatically generated"/>
          <p:cNvSpPr/>
          <p:nvPr/>
        </p:nvSpPr>
        <p:spPr>
          <a:xfrm>
            <a:off x="1559014" y="6216282"/>
            <a:ext cx="590731" cy="629193"/>
          </a:xfrm>
          <a:custGeom>
            <a:avLst/>
            <a:gdLst/>
            <a:ahLst/>
            <a:cxnLst/>
            <a:rect l="l" t="t" r="r" b="b"/>
            <a:pathLst>
              <a:path w="590731" h="629193">
                <a:moveTo>
                  <a:pt x="0" y="0"/>
                </a:moveTo>
                <a:lnTo>
                  <a:pt x="590731" y="0"/>
                </a:lnTo>
                <a:lnTo>
                  <a:pt x="590731" y="629193"/>
                </a:lnTo>
                <a:lnTo>
                  <a:pt x="0" y="629193"/>
                </a:lnTo>
                <a:lnTo>
                  <a:pt x="0" y="0"/>
                </a:lnTo>
                <a:close/>
              </a:path>
            </a:pathLst>
          </a:custGeom>
          <a:blipFill>
            <a:blip r:embed="rId13"/>
            <a:stretch>
              <a:fillRect t="-112" b="-113"/>
            </a:stretch>
          </a:blipFill>
        </p:spPr>
        <p:txBody>
          <a:bodyPr/>
          <a:lstStyle/>
          <a:p>
            <a:endParaRPr lang="en-AU"/>
          </a:p>
        </p:txBody>
      </p:sp>
      <p:sp>
        <p:nvSpPr>
          <p:cNvPr id="19" name="Freeform 19" descr="A white line drawing of a building  Description automatically generated"/>
          <p:cNvSpPr/>
          <p:nvPr/>
        </p:nvSpPr>
        <p:spPr>
          <a:xfrm>
            <a:off x="3022530" y="6132214"/>
            <a:ext cx="1155687" cy="761429"/>
          </a:xfrm>
          <a:custGeom>
            <a:avLst/>
            <a:gdLst/>
            <a:ahLst/>
            <a:cxnLst/>
            <a:rect l="l" t="t" r="r" b="b"/>
            <a:pathLst>
              <a:path w="1155687" h="761429">
                <a:moveTo>
                  <a:pt x="0" y="0"/>
                </a:moveTo>
                <a:lnTo>
                  <a:pt x="1155687" y="0"/>
                </a:lnTo>
                <a:lnTo>
                  <a:pt x="1155687" y="761429"/>
                </a:lnTo>
                <a:lnTo>
                  <a:pt x="0" y="761429"/>
                </a:lnTo>
                <a:lnTo>
                  <a:pt x="0" y="0"/>
                </a:lnTo>
                <a:close/>
              </a:path>
            </a:pathLst>
          </a:custGeom>
          <a:blipFill>
            <a:blip r:embed="rId14"/>
            <a:stretch>
              <a:fillRect t="-87" b="-86"/>
            </a:stretch>
          </a:blipFill>
        </p:spPr>
        <p:txBody>
          <a:bodyPr/>
          <a:lstStyle/>
          <a:p>
            <a:endParaRPr lang="en-AU"/>
          </a:p>
        </p:txBody>
      </p:sp>
      <p:sp>
        <p:nvSpPr>
          <p:cNvPr id="20" name="Freeform 20" descr="A white line drawing of a building  Description automatically generated"/>
          <p:cNvSpPr/>
          <p:nvPr/>
        </p:nvSpPr>
        <p:spPr>
          <a:xfrm>
            <a:off x="7161886" y="6089142"/>
            <a:ext cx="909971" cy="909971"/>
          </a:xfrm>
          <a:custGeom>
            <a:avLst/>
            <a:gdLst/>
            <a:ahLst/>
            <a:cxnLst/>
            <a:rect l="l" t="t" r="r" b="b"/>
            <a:pathLst>
              <a:path w="909971" h="909971">
                <a:moveTo>
                  <a:pt x="0" y="0"/>
                </a:moveTo>
                <a:lnTo>
                  <a:pt x="909970" y="0"/>
                </a:lnTo>
                <a:lnTo>
                  <a:pt x="909970" y="909971"/>
                </a:lnTo>
                <a:lnTo>
                  <a:pt x="0" y="909971"/>
                </a:lnTo>
                <a:lnTo>
                  <a:pt x="0" y="0"/>
                </a:lnTo>
                <a:close/>
              </a:path>
            </a:pathLst>
          </a:custGeom>
          <a:blipFill>
            <a:blip r:embed="rId15"/>
            <a:stretch>
              <a:fillRect l="-62" r="-61"/>
            </a:stretch>
          </a:blipFill>
        </p:spPr>
        <p:txBody>
          <a:bodyPr/>
          <a:lstStyle/>
          <a:p>
            <a:endParaRPr lang="en-AU"/>
          </a:p>
        </p:txBody>
      </p:sp>
      <p:sp>
        <p:nvSpPr>
          <p:cNvPr id="21" name="Freeform 21" descr="A white line drawing of a barn and silo  Description automatically generated"/>
          <p:cNvSpPr/>
          <p:nvPr/>
        </p:nvSpPr>
        <p:spPr>
          <a:xfrm>
            <a:off x="8999725" y="6132214"/>
            <a:ext cx="808520" cy="808520"/>
          </a:xfrm>
          <a:custGeom>
            <a:avLst/>
            <a:gdLst/>
            <a:ahLst/>
            <a:cxnLst/>
            <a:rect l="l" t="t" r="r" b="b"/>
            <a:pathLst>
              <a:path w="808520" h="808520">
                <a:moveTo>
                  <a:pt x="0" y="0"/>
                </a:moveTo>
                <a:lnTo>
                  <a:pt x="808520" y="0"/>
                </a:lnTo>
                <a:lnTo>
                  <a:pt x="808520" y="808520"/>
                </a:lnTo>
                <a:lnTo>
                  <a:pt x="0" y="808520"/>
                </a:lnTo>
                <a:lnTo>
                  <a:pt x="0" y="0"/>
                </a:lnTo>
                <a:close/>
              </a:path>
            </a:pathLst>
          </a:custGeom>
          <a:blipFill>
            <a:blip r:embed="rId16"/>
            <a:stretch>
              <a:fillRect t="-62" b="-62"/>
            </a:stretch>
          </a:blipFill>
        </p:spPr>
        <p:txBody>
          <a:bodyPr/>
          <a:lstStyle/>
          <a:p>
            <a:endParaRPr lang="en-AU"/>
          </a:p>
        </p:txBody>
      </p:sp>
      <p:sp>
        <p:nvSpPr>
          <p:cNvPr id="22" name="Freeform 22" descr="A white line drawing of a school building  Description automatically generated"/>
          <p:cNvSpPr/>
          <p:nvPr/>
        </p:nvSpPr>
        <p:spPr>
          <a:xfrm>
            <a:off x="10597563" y="5979766"/>
            <a:ext cx="1037120" cy="958320"/>
          </a:xfrm>
          <a:custGeom>
            <a:avLst/>
            <a:gdLst/>
            <a:ahLst/>
            <a:cxnLst/>
            <a:rect l="l" t="t" r="r" b="b"/>
            <a:pathLst>
              <a:path w="1037120" h="958320">
                <a:moveTo>
                  <a:pt x="0" y="0"/>
                </a:moveTo>
                <a:lnTo>
                  <a:pt x="1037120" y="0"/>
                </a:lnTo>
                <a:lnTo>
                  <a:pt x="1037120" y="958320"/>
                </a:lnTo>
                <a:lnTo>
                  <a:pt x="0" y="958320"/>
                </a:lnTo>
                <a:lnTo>
                  <a:pt x="0" y="0"/>
                </a:lnTo>
                <a:close/>
              </a:path>
            </a:pathLst>
          </a:custGeom>
          <a:blipFill>
            <a:blip r:embed="rId17"/>
            <a:stretch>
              <a:fillRect l="-80" r="-79"/>
            </a:stretch>
          </a:blipFill>
        </p:spPr>
        <p:txBody>
          <a:bodyPr/>
          <a:lstStyle/>
          <a:p>
            <a:endParaRPr lang="en-AU"/>
          </a:p>
        </p:txBody>
      </p:sp>
      <p:sp>
        <p:nvSpPr>
          <p:cNvPr id="23" name="Freeform 23" descr="A white line drawing of a plane ticket  Description automatically generated"/>
          <p:cNvSpPr/>
          <p:nvPr/>
        </p:nvSpPr>
        <p:spPr>
          <a:xfrm>
            <a:off x="12405579" y="6143292"/>
            <a:ext cx="905075" cy="819598"/>
          </a:xfrm>
          <a:custGeom>
            <a:avLst/>
            <a:gdLst/>
            <a:ahLst/>
            <a:cxnLst/>
            <a:rect l="l" t="t" r="r" b="b"/>
            <a:pathLst>
              <a:path w="905075" h="819598">
                <a:moveTo>
                  <a:pt x="0" y="0"/>
                </a:moveTo>
                <a:lnTo>
                  <a:pt x="905075" y="0"/>
                </a:lnTo>
                <a:lnTo>
                  <a:pt x="905075" y="819597"/>
                </a:lnTo>
                <a:lnTo>
                  <a:pt x="0" y="819597"/>
                </a:lnTo>
                <a:lnTo>
                  <a:pt x="0" y="0"/>
                </a:lnTo>
                <a:close/>
              </a:path>
            </a:pathLst>
          </a:custGeom>
          <a:blipFill>
            <a:blip r:embed="rId18"/>
            <a:stretch>
              <a:fillRect t="-1" b="-2"/>
            </a:stretch>
          </a:blipFill>
        </p:spPr>
        <p:txBody>
          <a:bodyPr/>
          <a:lstStyle/>
          <a:p>
            <a:endParaRPr lang="en-AU"/>
          </a:p>
        </p:txBody>
      </p:sp>
      <p:sp>
        <p:nvSpPr>
          <p:cNvPr id="24" name="Freeform 24" descr="A white line drawing of a fork and spoon  Description automatically generated"/>
          <p:cNvSpPr/>
          <p:nvPr/>
        </p:nvSpPr>
        <p:spPr>
          <a:xfrm>
            <a:off x="14158855" y="6263878"/>
            <a:ext cx="724881" cy="721347"/>
          </a:xfrm>
          <a:custGeom>
            <a:avLst/>
            <a:gdLst/>
            <a:ahLst/>
            <a:cxnLst/>
            <a:rect l="l" t="t" r="r" b="b"/>
            <a:pathLst>
              <a:path w="724881" h="721347">
                <a:moveTo>
                  <a:pt x="0" y="0"/>
                </a:moveTo>
                <a:lnTo>
                  <a:pt x="724881" y="0"/>
                </a:lnTo>
                <a:lnTo>
                  <a:pt x="724881" y="721347"/>
                </a:lnTo>
                <a:lnTo>
                  <a:pt x="0" y="721347"/>
                </a:lnTo>
                <a:lnTo>
                  <a:pt x="0" y="0"/>
                </a:lnTo>
                <a:close/>
              </a:path>
            </a:pathLst>
          </a:custGeom>
          <a:blipFill>
            <a:blip r:embed="rId19"/>
            <a:stretch>
              <a:fillRect l="-48" r="-48"/>
            </a:stretch>
          </a:blipFill>
        </p:spPr>
        <p:txBody>
          <a:bodyPr/>
          <a:lstStyle/>
          <a:p>
            <a:endParaRPr lang="en-AU"/>
          </a:p>
        </p:txBody>
      </p:sp>
      <p:sp>
        <p:nvSpPr>
          <p:cNvPr id="25" name="Freeform 25" descr="A white line drawing of a guitar and notes  Description automatically generated"/>
          <p:cNvSpPr/>
          <p:nvPr/>
        </p:nvSpPr>
        <p:spPr>
          <a:xfrm>
            <a:off x="15733614" y="6101544"/>
            <a:ext cx="905075" cy="905075"/>
          </a:xfrm>
          <a:custGeom>
            <a:avLst/>
            <a:gdLst/>
            <a:ahLst/>
            <a:cxnLst/>
            <a:rect l="l" t="t" r="r" b="b"/>
            <a:pathLst>
              <a:path w="905075" h="905075">
                <a:moveTo>
                  <a:pt x="0" y="0"/>
                </a:moveTo>
                <a:lnTo>
                  <a:pt x="905075" y="0"/>
                </a:lnTo>
                <a:lnTo>
                  <a:pt x="905075" y="905075"/>
                </a:lnTo>
                <a:lnTo>
                  <a:pt x="0" y="905075"/>
                </a:lnTo>
                <a:lnTo>
                  <a:pt x="0" y="0"/>
                </a:lnTo>
                <a:close/>
              </a:path>
            </a:pathLst>
          </a:custGeom>
          <a:blipFill>
            <a:blip r:embed="rId20"/>
            <a:stretch>
              <a:fillRect t="-62" b="-63"/>
            </a:stretch>
          </a:blipFill>
        </p:spPr>
        <p:txBody>
          <a:bodyPr/>
          <a:lstStyle/>
          <a:p>
            <a:endParaRPr lang="en-AU"/>
          </a:p>
        </p:txBody>
      </p:sp>
      <p:sp>
        <p:nvSpPr>
          <p:cNvPr id="26" name="Freeform 26" descr="A white outline of a plane  Description automatically generated"/>
          <p:cNvSpPr/>
          <p:nvPr/>
        </p:nvSpPr>
        <p:spPr>
          <a:xfrm>
            <a:off x="2136658" y="4069480"/>
            <a:ext cx="1295362" cy="728643"/>
          </a:xfrm>
          <a:custGeom>
            <a:avLst/>
            <a:gdLst/>
            <a:ahLst/>
            <a:cxnLst/>
            <a:rect l="l" t="t" r="r" b="b"/>
            <a:pathLst>
              <a:path w="1295362" h="728643">
                <a:moveTo>
                  <a:pt x="0" y="0"/>
                </a:moveTo>
                <a:lnTo>
                  <a:pt x="1295361" y="0"/>
                </a:lnTo>
                <a:lnTo>
                  <a:pt x="1295361" y="728644"/>
                </a:lnTo>
                <a:lnTo>
                  <a:pt x="0" y="728644"/>
                </a:lnTo>
                <a:lnTo>
                  <a:pt x="0" y="0"/>
                </a:lnTo>
                <a:close/>
              </a:path>
            </a:pathLst>
          </a:custGeom>
          <a:blipFill>
            <a:blip r:embed="rId21"/>
            <a:stretch>
              <a:fillRect t="-48" b="-48"/>
            </a:stretch>
          </a:blipFill>
        </p:spPr>
        <p:txBody>
          <a:bodyPr/>
          <a:lstStyle/>
          <a:p>
            <a:endParaRPr lang="en-AU"/>
          </a:p>
        </p:txBody>
      </p:sp>
      <p:sp>
        <p:nvSpPr>
          <p:cNvPr id="27" name="Freeform 27" descr="A black and white picture of a camper  Description automatically generated"/>
          <p:cNvSpPr/>
          <p:nvPr/>
        </p:nvSpPr>
        <p:spPr>
          <a:xfrm>
            <a:off x="16481717" y="4239663"/>
            <a:ext cx="1027443" cy="678847"/>
          </a:xfrm>
          <a:custGeom>
            <a:avLst/>
            <a:gdLst/>
            <a:ahLst/>
            <a:cxnLst/>
            <a:rect l="l" t="t" r="r" b="b"/>
            <a:pathLst>
              <a:path w="1027443" h="678847">
                <a:moveTo>
                  <a:pt x="0" y="0"/>
                </a:moveTo>
                <a:lnTo>
                  <a:pt x="1027443" y="0"/>
                </a:lnTo>
                <a:lnTo>
                  <a:pt x="1027443" y="678847"/>
                </a:lnTo>
                <a:lnTo>
                  <a:pt x="0" y="678847"/>
                </a:lnTo>
                <a:lnTo>
                  <a:pt x="0" y="0"/>
                </a:lnTo>
                <a:close/>
              </a:path>
            </a:pathLst>
          </a:custGeom>
          <a:blipFill>
            <a:blip r:embed="rId22"/>
            <a:stretch>
              <a:fillRect t="-19" b="-18"/>
            </a:stretch>
          </a:blipFill>
        </p:spPr>
        <p:txBody>
          <a:bodyPr/>
          <a:lstStyle/>
          <a:p>
            <a:endParaRPr lang="en-AU"/>
          </a:p>
        </p:txBody>
      </p:sp>
      <p:sp>
        <p:nvSpPr>
          <p:cNvPr id="28" name="Freeform 28" descr="A black and white car  Description automatically generated"/>
          <p:cNvSpPr/>
          <p:nvPr/>
        </p:nvSpPr>
        <p:spPr>
          <a:xfrm>
            <a:off x="7796717" y="4265495"/>
            <a:ext cx="1217524" cy="551688"/>
          </a:xfrm>
          <a:custGeom>
            <a:avLst/>
            <a:gdLst/>
            <a:ahLst/>
            <a:cxnLst/>
            <a:rect l="l" t="t" r="r" b="b"/>
            <a:pathLst>
              <a:path w="1217524" h="551688">
                <a:moveTo>
                  <a:pt x="0" y="0"/>
                </a:moveTo>
                <a:lnTo>
                  <a:pt x="1217524" y="0"/>
                </a:lnTo>
                <a:lnTo>
                  <a:pt x="1217524" y="551688"/>
                </a:lnTo>
                <a:lnTo>
                  <a:pt x="0" y="551688"/>
                </a:lnTo>
                <a:lnTo>
                  <a:pt x="0" y="0"/>
                </a:lnTo>
                <a:close/>
              </a:path>
            </a:pathLst>
          </a:custGeom>
          <a:blipFill>
            <a:blip r:embed="rId23"/>
            <a:stretch>
              <a:fillRect l="-55" r="-56"/>
            </a:stretch>
          </a:blipFill>
        </p:spPr>
        <p:txBody>
          <a:bodyPr/>
          <a:lstStyle/>
          <a:p>
            <a:endParaRPr lang="en-AU"/>
          </a:p>
        </p:txBody>
      </p:sp>
      <p:sp>
        <p:nvSpPr>
          <p:cNvPr id="29" name="Freeform 29" descr="A white line drawing of a bed  Description automatically generated"/>
          <p:cNvSpPr/>
          <p:nvPr/>
        </p:nvSpPr>
        <p:spPr>
          <a:xfrm>
            <a:off x="692334" y="4024522"/>
            <a:ext cx="857421" cy="792671"/>
          </a:xfrm>
          <a:custGeom>
            <a:avLst/>
            <a:gdLst/>
            <a:ahLst/>
            <a:cxnLst/>
            <a:rect l="l" t="t" r="r" b="b"/>
            <a:pathLst>
              <a:path w="857421" h="792671">
                <a:moveTo>
                  <a:pt x="0" y="0"/>
                </a:moveTo>
                <a:lnTo>
                  <a:pt x="857422" y="0"/>
                </a:lnTo>
                <a:lnTo>
                  <a:pt x="857422" y="792671"/>
                </a:lnTo>
                <a:lnTo>
                  <a:pt x="0" y="792671"/>
                </a:lnTo>
                <a:lnTo>
                  <a:pt x="0" y="0"/>
                </a:lnTo>
                <a:close/>
              </a:path>
            </a:pathLst>
          </a:custGeom>
          <a:blipFill>
            <a:blip r:embed="rId24"/>
            <a:stretch>
              <a:fillRect t="-27" b="-28"/>
            </a:stretch>
          </a:blipFill>
        </p:spPr>
        <p:txBody>
          <a:bodyPr/>
          <a:lstStyle/>
          <a:p>
            <a:endParaRPr lang="en-AU"/>
          </a:p>
        </p:txBody>
      </p:sp>
      <p:sp>
        <p:nvSpPr>
          <p:cNvPr id="30" name="Freeform 30"/>
          <p:cNvSpPr/>
          <p:nvPr/>
        </p:nvSpPr>
        <p:spPr>
          <a:xfrm>
            <a:off x="5275632" y="8967904"/>
            <a:ext cx="1333060" cy="823165"/>
          </a:xfrm>
          <a:custGeom>
            <a:avLst/>
            <a:gdLst/>
            <a:ahLst/>
            <a:cxnLst/>
            <a:rect l="l" t="t" r="r" b="b"/>
            <a:pathLst>
              <a:path w="1333060" h="823165">
                <a:moveTo>
                  <a:pt x="0" y="0"/>
                </a:moveTo>
                <a:lnTo>
                  <a:pt x="1333060" y="0"/>
                </a:lnTo>
                <a:lnTo>
                  <a:pt x="1333060" y="823165"/>
                </a:lnTo>
                <a:lnTo>
                  <a:pt x="0" y="82316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AU"/>
          </a:p>
        </p:txBody>
      </p:sp>
      <p:sp>
        <p:nvSpPr>
          <p:cNvPr id="31" name="TextBox 31"/>
          <p:cNvSpPr txBox="1"/>
          <p:nvPr/>
        </p:nvSpPr>
        <p:spPr>
          <a:xfrm>
            <a:off x="3818039" y="599675"/>
            <a:ext cx="10651922" cy="1136571"/>
          </a:xfrm>
          <a:prstGeom prst="rect">
            <a:avLst/>
          </a:prstGeom>
        </p:spPr>
        <p:txBody>
          <a:bodyPr lIns="0" tIns="0" rIns="0" bIns="0" rtlCol="0" anchor="t">
            <a:spAutoFit/>
          </a:bodyPr>
          <a:lstStyle/>
          <a:p>
            <a:pPr algn="ctr">
              <a:lnSpc>
                <a:spcPts val="4320"/>
              </a:lnSpc>
            </a:pPr>
            <a:r>
              <a:rPr lang="en-US" sz="3600" spc="1199">
                <a:solidFill>
                  <a:srgbClr val="FFFFFF"/>
                </a:solidFill>
                <a:latin typeface="Arimo"/>
                <a:ea typeface="Arimo"/>
                <a:cs typeface="Arimo"/>
                <a:sym typeface="Arimo"/>
              </a:rPr>
              <a:t>TOURISM ADDS VALUE EVERY STEP OF THE WAY!</a:t>
            </a:r>
          </a:p>
        </p:txBody>
      </p:sp>
      <p:sp>
        <p:nvSpPr>
          <p:cNvPr id="32" name="TextBox 32"/>
          <p:cNvSpPr txBox="1"/>
          <p:nvPr/>
        </p:nvSpPr>
        <p:spPr>
          <a:xfrm>
            <a:off x="1910664" y="9262548"/>
            <a:ext cx="2407146" cy="238125"/>
          </a:xfrm>
          <a:prstGeom prst="rect">
            <a:avLst/>
          </a:prstGeom>
        </p:spPr>
        <p:txBody>
          <a:bodyPr lIns="0" tIns="0" rIns="0" bIns="0" rtlCol="0" anchor="t">
            <a:spAutoFit/>
          </a:bodyPr>
          <a:lstStyle/>
          <a:p>
            <a:pPr algn="l">
              <a:lnSpc>
                <a:spcPts val="1889"/>
              </a:lnSpc>
            </a:pPr>
            <a:r>
              <a:rPr lang="en-US" sz="1575">
                <a:solidFill>
                  <a:srgbClr val="FFFFFF"/>
                </a:solidFill>
                <a:latin typeface="Noto Sans"/>
                <a:ea typeface="Noto Sans"/>
                <a:cs typeface="Noto Sans"/>
                <a:sym typeface="Noto Sans"/>
              </a:rPr>
              <a:t>Outside Goods &amp; Services</a:t>
            </a:r>
          </a:p>
        </p:txBody>
      </p:sp>
      <p:sp>
        <p:nvSpPr>
          <p:cNvPr id="33" name="TextBox 33"/>
          <p:cNvSpPr txBox="1"/>
          <p:nvPr/>
        </p:nvSpPr>
        <p:spPr>
          <a:xfrm>
            <a:off x="13657751" y="9310583"/>
            <a:ext cx="2157412" cy="238125"/>
          </a:xfrm>
          <a:prstGeom prst="rect">
            <a:avLst/>
          </a:prstGeom>
        </p:spPr>
        <p:txBody>
          <a:bodyPr lIns="0" tIns="0" rIns="0" bIns="0" rtlCol="0" anchor="t">
            <a:spAutoFit/>
          </a:bodyPr>
          <a:lstStyle/>
          <a:p>
            <a:pPr algn="l">
              <a:lnSpc>
                <a:spcPts val="1889"/>
              </a:lnSpc>
            </a:pPr>
            <a:r>
              <a:rPr lang="en-US" sz="1575">
                <a:solidFill>
                  <a:srgbClr val="FFFFFF"/>
                </a:solidFill>
                <a:latin typeface="Noto Sans"/>
                <a:ea typeface="Noto Sans"/>
                <a:cs typeface="Noto Sans"/>
                <a:sym typeface="Noto Sans"/>
              </a:rPr>
              <a:t>Local Goods &amp; Services</a:t>
            </a:r>
          </a:p>
        </p:txBody>
      </p:sp>
      <p:sp>
        <p:nvSpPr>
          <p:cNvPr id="34" name="TextBox 34"/>
          <p:cNvSpPr txBox="1"/>
          <p:nvPr/>
        </p:nvSpPr>
        <p:spPr>
          <a:xfrm>
            <a:off x="15564002" y="5097704"/>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RV</a:t>
            </a:r>
          </a:p>
        </p:txBody>
      </p:sp>
      <p:sp>
        <p:nvSpPr>
          <p:cNvPr id="35" name="TextBox 35"/>
          <p:cNvSpPr txBox="1"/>
          <p:nvPr/>
        </p:nvSpPr>
        <p:spPr>
          <a:xfrm>
            <a:off x="1457925" y="5064538"/>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Air</a:t>
            </a:r>
          </a:p>
        </p:txBody>
      </p:sp>
      <p:sp>
        <p:nvSpPr>
          <p:cNvPr id="36" name="TextBox 36"/>
          <p:cNvSpPr txBox="1"/>
          <p:nvPr/>
        </p:nvSpPr>
        <p:spPr>
          <a:xfrm>
            <a:off x="3320224" y="5064538"/>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Cruise Lines</a:t>
            </a:r>
          </a:p>
        </p:txBody>
      </p:sp>
      <p:sp>
        <p:nvSpPr>
          <p:cNvPr id="37" name="TextBox 37"/>
          <p:cNvSpPr txBox="1"/>
          <p:nvPr/>
        </p:nvSpPr>
        <p:spPr>
          <a:xfrm>
            <a:off x="5228587" y="5064538"/>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Motor Coach</a:t>
            </a:r>
          </a:p>
        </p:txBody>
      </p:sp>
      <p:sp>
        <p:nvSpPr>
          <p:cNvPr id="38" name="TextBox 38"/>
          <p:cNvSpPr txBox="1"/>
          <p:nvPr/>
        </p:nvSpPr>
        <p:spPr>
          <a:xfrm>
            <a:off x="8757314" y="5064538"/>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Train</a:t>
            </a:r>
          </a:p>
        </p:txBody>
      </p:sp>
      <p:sp>
        <p:nvSpPr>
          <p:cNvPr id="39" name="TextBox 39"/>
          <p:cNvSpPr txBox="1"/>
          <p:nvPr/>
        </p:nvSpPr>
        <p:spPr>
          <a:xfrm>
            <a:off x="4461053" y="7161971"/>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Retail</a:t>
            </a:r>
          </a:p>
        </p:txBody>
      </p:sp>
      <p:sp>
        <p:nvSpPr>
          <p:cNvPr id="40" name="TextBox 40"/>
          <p:cNvSpPr txBox="1"/>
          <p:nvPr/>
        </p:nvSpPr>
        <p:spPr>
          <a:xfrm>
            <a:off x="10390442" y="5044430"/>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Sports Arena</a:t>
            </a:r>
          </a:p>
        </p:txBody>
      </p:sp>
      <p:sp>
        <p:nvSpPr>
          <p:cNvPr id="41" name="TextBox 41"/>
          <p:cNvSpPr txBox="1"/>
          <p:nvPr/>
        </p:nvSpPr>
        <p:spPr>
          <a:xfrm>
            <a:off x="12142299" y="5044430"/>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Amusement</a:t>
            </a:r>
          </a:p>
        </p:txBody>
      </p:sp>
      <p:sp>
        <p:nvSpPr>
          <p:cNvPr id="42" name="TextBox 42"/>
          <p:cNvSpPr txBox="1"/>
          <p:nvPr/>
        </p:nvSpPr>
        <p:spPr>
          <a:xfrm>
            <a:off x="13935342" y="5044430"/>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Campground</a:t>
            </a:r>
          </a:p>
        </p:txBody>
      </p:sp>
      <p:sp>
        <p:nvSpPr>
          <p:cNvPr id="43" name="TextBox 43"/>
          <p:cNvSpPr txBox="1"/>
          <p:nvPr/>
        </p:nvSpPr>
        <p:spPr>
          <a:xfrm>
            <a:off x="437940" y="7161971"/>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Fuel</a:t>
            </a:r>
          </a:p>
        </p:txBody>
      </p:sp>
      <p:sp>
        <p:nvSpPr>
          <p:cNvPr id="44" name="TextBox 44"/>
          <p:cNvSpPr txBox="1"/>
          <p:nvPr/>
        </p:nvSpPr>
        <p:spPr>
          <a:xfrm>
            <a:off x="2319823" y="7182707"/>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Meetings/Conventions</a:t>
            </a:r>
          </a:p>
        </p:txBody>
      </p:sp>
      <p:sp>
        <p:nvSpPr>
          <p:cNvPr id="45" name="TextBox 45"/>
          <p:cNvSpPr txBox="1"/>
          <p:nvPr/>
        </p:nvSpPr>
        <p:spPr>
          <a:xfrm>
            <a:off x="6311370" y="7161971"/>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Bank</a:t>
            </a:r>
          </a:p>
        </p:txBody>
      </p:sp>
      <p:sp>
        <p:nvSpPr>
          <p:cNvPr id="46" name="TextBox 46"/>
          <p:cNvSpPr txBox="1"/>
          <p:nvPr/>
        </p:nvSpPr>
        <p:spPr>
          <a:xfrm>
            <a:off x="8012840" y="7161971"/>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Farm</a:t>
            </a:r>
          </a:p>
        </p:txBody>
      </p:sp>
      <p:sp>
        <p:nvSpPr>
          <p:cNvPr id="47" name="TextBox 47"/>
          <p:cNvSpPr txBox="1"/>
          <p:nvPr/>
        </p:nvSpPr>
        <p:spPr>
          <a:xfrm>
            <a:off x="9835858" y="7161971"/>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School</a:t>
            </a:r>
          </a:p>
        </p:txBody>
      </p:sp>
      <p:sp>
        <p:nvSpPr>
          <p:cNvPr id="48" name="TextBox 48"/>
          <p:cNvSpPr txBox="1"/>
          <p:nvPr/>
        </p:nvSpPr>
        <p:spPr>
          <a:xfrm>
            <a:off x="11519973" y="7161971"/>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Travel Agency</a:t>
            </a:r>
          </a:p>
        </p:txBody>
      </p:sp>
      <p:sp>
        <p:nvSpPr>
          <p:cNvPr id="49" name="TextBox 49"/>
          <p:cNvSpPr txBox="1"/>
          <p:nvPr/>
        </p:nvSpPr>
        <p:spPr>
          <a:xfrm>
            <a:off x="13239055" y="7184317"/>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Food</a:t>
            </a:r>
          </a:p>
        </p:txBody>
      </p:sp>
      <p:sp>
        <p:nvSpPr>
          <p:cNvPr id="50" name="TextBox 50"/>
          <p:cNvSpPr txBox="1"/>
          <p:nvPr/>
        </p:nvSpPr>
        <p:spPr>
          <a:xfrm>
            <a:off x="14832873" y="7184317"/>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Entertainment</a:t>
            </a:r>
          </a:p>
        </p:txBody>
      </p:sp>
      <p:sp>
        <p:nvSpPr>
          <p:cNvPr id="51" name="TextBox 51"/>
          <p:cNvSpPr txBox="1"/>
          <p:nvPr/>
        </p:nvSpPr>
        <p:spPr>
          <a:xfrm>
            <a:off x="7075494" y="5064538"/>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Automobile</a:t>
            </a:r>
          </a:p>
        </p:txBody>
      </p:sp>
      <p:sp>
        <p:nvSpPr>
          <p:cNvPr id="52" name="TextBox 52"/>
          <p:cNvSpPr txBox="1"/>
          <p:nvPr/>
        </p:nvSpPr>
        <p:spPr>
          <a:xfrm>
            <a:off x="-199549" y="5074348"/>
            <a:ext cx="2676296" cy="242373"/>
          </a:xfrm>
          <a:prstGeom prst="rect">
            <a:avLst/>
          </a:prstGeom>
        </p:spPr>
        <p:txBody>
          <a:bodyPr lIns="0" tIns="0" rIns="0" bIns="0" rtlCol="0" anchor="t">
            <a:spAutoFit/>
          </a:bodyPr>
          <a:lstStyle/>
          <a:p>
            <a:pPr algn="ctr">
              <a:lnSpc>
                <a:spcPts val="1889"/>
              </a:lnSpc>
            </a:pPr>
            <a:r>
              <a:rPr lang="en-US" sz="1575">
                <a:solidFill>
                  <a:srgbClr val="FFFFFF"/>
                </a:solidFill>
                <a:latin typeface="Noto Sans"/>
                <a:ea typeface="Noto Sans"/>
                <a:cs typeface="Noto Sans"/>
                <a:sym typeface="Noto Sans"/>
              </a:rPr>
              <a:t>Lodging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D6D77"/>
            </a:solidFill>
          </p:spPr>
          <p:txBody>
            <a:bodyPr/>
            <a:lstStyle/>
            <a:p>
              <a:endParaRPr lang="en-AU"/>
            </a:p>
          </p:txBody>
        </p:sp>
        <p:sp>
          <p:nvSpPr>
            <p:cNvPr id="4" name="TextBox 4"/>
            <p:cNvSpPr txBox="1"/>
            <p:nvPr/>
          </p:nvSpPr>
          <p:spPr>
            <a:xfrm>
              <a:off x="0" y="0"/>
              <a:ext cx="4816593" cy="2709333"/>
            </a:xfrm>
            <a:prstGeom prst="rect">
              <a:avLst/>
            </a:prstGeom>
          </p:spPr>
          <p:txBody>
            <a:bodyPr lIns="50800" tIns="50800" rIns="50800" bIns="50800" rtlCol="0" anchor="ctr"/>
            <a:lstStyle/>
            <a:p>
              <a:pPr algn="ctr">
                <a:lnSpc>
                  <a:spcPts val="2520"/>
                </a:lnSpc>
              </a:pPr>
              <a:endParaRPr/>
            </a:p>
          </p:txBody>
        </p:sp>
      </p:grpSp>
      <p:sp>
        <p:nvSpPr>
          <p:cNvPr id="5" name="Freeform 5">
            <a:hlinkClick r:id="rId4" tooltip="https://youtu.be/ibm6kQAIuuY"/>
          </p:cNvPr>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5">
              <a:alphaModFix amt="31999"/>
            </a:blip>
            <a:stretch>
              <a:fillRect l="-9222" r="-9222"/>
            </a:stretch>
          </a:blipFill>
        </p:spPr>
        <p:txBody>
          <a:bodyPr/>
          <a:lstStyle/>
          <a:p>
            <a:endParaRPr lang="en-AU"/>
          </a:p>
        </p:txBody>
      </p:sp>
      <p:sp>
        <p:nvSpPr>
          <p:cNvPr id="6" name="TextBox 6"/>
          <p:cNvSpPr txBox="1"/>
          <p:nvPr/>
        </p:nvSpPr>
        <p:spPr>
          <a:xfrm>
            <a:off x="1056010" y="297180"/>
            <a:ext cx="16175980" cy="1446678"/>
          </a:xfrm>
          <a:prstGeom prst="rect">
            <a:avLst/>
          </a:prstGeom>
        </p:spPr>
        <p:txBody>
          <a:bodyPr lIns="0" tIns="0" rIns="0" bIns="0" rtlCol="0" anchor="t">
            <a:spAutoFit/>
          </a:bodyPr>
          <a:lstStyle/>
          <a:p>
            <a:pPr algn="ctr">
              <a:lnSpc>
                <a:spcPts val="5880"/>
              </a:lnSpc>
            </a:pPr>
            <a:r>
              <a:rPr lang="en-US" sz="4200" dirty="0">
                <a:solidFill>
                  <a:srgbClr val="FFFFFF"/>
                </a:solidFill>
                <a:latin typeface="Arimo"/>
                <a:ea typeface="Arimo"/>
                <a:cs typeface="Arimo"/>
                <a:sym typeface="Arimo"/>
              </a:rPr>
              <a:t>Career Profile: Dean Huxley, Operations Director, </a:t>
            </a:r>
          </a:p>
          <a:p>
            <a:pPr algn="ctr">
              <a:lnSpc>
                <a:spcPts val="5880"/>
              </a:lnSpc>
            </a:pPr>
            <a:r>
              <a:rPr lang="en-US" sz="4200" dirty="0">
                <a:solidFill>
                  <a:srgbClr val="FFFFFF"/>
                </a:solidFill>
                <a:latin typeface="Arimo"/>
                <a:ea typeface="Arimo"/>
                <a:cs typeface="Arimo"/>
                <a:sym typeface="Arimo"/>
              </a:rPr>
              <a:t>WA Wildlife | Perth</a:t>
            </a:r>
          </a:p>
        </p:txBody>
      </p:sp>
      <p:pic>
        <p:nvPicPr>
          <p:cNvPr id="7" name="Picture 7"/>
          <p:cNvPicPr>
            <a:picLocks noChangeAspect="1"/>
          </p:cNvPicPr>
          <p:nvPr>
            <a:videoFile r:link="rId1"/>
          </p:nvPr>
        </p:nvPicPr>
        <p:blipFill>
          <a:blip r:embed="rId6"/>
          <a:stretch>
            <a:fillRect/>
          </a:stretch>
        </p:blipFill>
        <p:spPr>
          <a:xfrm>
            <a:off x="1823083" y="1760220"/>
            <a:ext cx="14641830" cy="8229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3AB9A"/>
        </a:solidFill>
        <a:effectLst/>
      </p:bgPr>
    </p:bg>
    <p:spTree>
      <p:nvGrpSpPr>
        <p:cNvPr id="1" name=""/>
        <p:cNvGrpSpPr/>
        <p:nvPr/>
      </p:nvGrpSpPr>
      <p:grpSpPr>
        <a:xfrm>
          <a:off x="0" y="0"/>
          <a:ext cx="0" cy="0"/>
          <a:chOff x="0" y="0"/>
          <a:chExt cx="0" cy="0"/>
        </a:xfrm>
      </p:grpSpPr>
      <p:sp>
        <p:nvSpPr>
          <p:cNvPr id="2" name="Freeform 2" descr="A group of women on a boat  Description automatically generated"/>
          <p:cNvSpPr/>
          <p:nvPr/>
        </p:nvSpPr>
        <p:spPr>
          <a:xfrm>
            <a:off x="0" y="0"/>
            <a:ext cx="18288000" cy="10294268"/>
          </a:xfrm>
          <a:custGeom>
            <a:avLst/>
            <a:gdLst/>
            <a:ahLst/>
            <a:cxnLst/>
            <a:rect l="l" t="t" r="r" b="b"/>
            <a:pathLst>
              <a:path w="18288000" h="10294268">
                <a:moveTo>
                  <a:pt x="0" y="0"/>
                </a:moveTo>
                <a:lnTo>
                  <a:pt x="18288000" y="0"/>
                </a:lnTo>
                <a:lnTo>
                  <a:pt x="18288000" y="10294268"/>
                </a:lnTo>
                <a:lnTo>
                  <a:pt x="0" y="10294268"/>
                </a:lnTo>
                <a:lnTo>
                  <a:pt x="0" y="0"/>
                </a:lnTo>
                <a:close/>
              </a:path>
            </a:pathLst>
          </a:custGeom>
          <a:blipFill>
            <a:blip r:embed="rId3"/>
            <a:stretch>
              <a:fillRect l="-8856" t="-5552" r="-2098"/>
            </a:stretch>
          </a:blipFill>
        </p:spPr>
        <p:txBody>
          <a:bodyPr/>
          <a:lstStyle/>
          <a:p>
            <a:endParaRPr lang="en-AU"/>
          </a:p>
        </p:txBody>
      </p:sp>
      <p:sp>
        <p:nvSpPr>
          <p:cNvPr id="3" name="Freeform 3"/>
          <p:cNvSpPr/>
          <p:nvPr/>
        </p:nvSpPr>
        <p:spPr>
          <a:xfrm rot="5400000">
            <a:off x="5467350" y="-2533650"/>
            <a:ext cx="10287000" cy="15354300"/>
          </a:xfrm>
          <a:custGeom>
            <a:avLst/>
            <a:gdLst/>
            <a:ahLst/>
            <a:cxnLst/>
            <a:rect l="l" t="t" r="r" b="b"/>
            <a:pathLst>
              <a:path w="10287000" h="15354300">
                <a:moveTo>
                  <a:pt x="0" y="0"/>
                </a:moveTo>
                <a:lnTo>
                  <a:pt x="10287000" y="0"/>
                </a:lnTo>
                <a:lnTo>
                  <a:pt x="10287000" y="15354300"/>
                </a:lnTo>
                <a:lnTo>
                  <a:pt x="0" y="15354300"/>
                </a:lnTo>
                <a:lnTo>
                  <a:pt x="0" y="0"/>
                </a:lnTo>
                <a:close/>
              </a:path>
            </a:pathLst>
          </a:custGeom>
          <a:blipFill>
            <a:blip r:embed="rId4">
              <a:alphaModFix amt="79000"/>
            </a:blip>
            <a:stretch>
              <a:fillRect t="-35626" r="-427173"/>
            </a:stretch>
          </a:blipFill>
        </p:spPr>
        <p:txBody>
          <a:bodyPr/>
          <a:lstStyle/>
          <a:p>
            <a:endParaRPr lang="en-AU"/>
          </a:p>
        </p:txBody>
      </p:sp>
      <p:sp>
        <p:nvSpPr>
          <p:cNvPr id="4" name="TextBox 4"/>
          <p:cNvSpPr txBox="1"/>
          <p:nvPr/>
        </p:nvSpPr>
        <p:spPr>
          <a:xfrm>
            <a:off x="4171950" y="1661055"/>
            <a:ext cx="13175066" cy="626697"/>
          </a:xfrm>
          <a:prstGeom prst="rect">
            <a:avLst/>
          </a:prstGeom>
        </p:spPr>
        <p:txBody>
          <a:bodyPr lIns="0" tIns="0" rIns="0" bIns="0" rtlCol="0" anchor="t">
            <a:spAutoFit/>
          </a:bodyPr>
          <a:lstStyle/>
          <a:p>
            <a:pPr algn="r">
              <a:lnSpc>
                <a:spcPts val="5184"/>
              </a:lnSpc>
            </a:pPr>
            <a:r>
              <a:rPr lang="en-US" sz="4800" spc="450">
                <a:solidFill>
                  <a:srgbClr val="FFFFFF"/>
                </a:solidFill>
                <a:latin typeface="Arimo"/>
                <a:ea typeface="Arimo"/>
                <a:cs typeface="Arimo"/>
                <a:sym typeface="Arimo"/>
              </a:rPr>
              <a:t>START YOUR ADVENTURE TODAY!</a:t>
            </a:r>
          </a:p>
        </p:txBody>
      </p:sp>
      <p:sp>
        <p:nvSpPr>
          <p:cNvPr id="5" name="TextBox 5"/>
          <p:cNvSpPr txBox="1"/>
          <p:nvPr/>
        </p:nvSpPr>
        <p:spPr>
          <a:xfrm>
            <a:off x="5979881" y="2383622"/>
            <a:ext cx="11389995" cy="481613"/>
          </a:xfrm>
          <a:prstGeom prst="rect">
            <a:avLst/>
          </a:prstGeom>
        </p:spPr>
        <p:txBody>
          <a:bodyPr lIns="0" tIns="0" rIns="0" bIns="0" rtlCol="0" anchor="t">
            <a:spAutoFit/>
          </a:bodyPr>
          <a:lstStyle/>
          <a:p>
            <a:pPr algn="r">
              <a:lnSpc>
                <a:spcPts val="3240"/>
              </a:lnSpc>
            </a:pPr>
            <a:r>
              <a:rPr lang="en-US" sz="2700" spc="450">
                <a:solidFill>
                  <a:srgbClr val="FFFFFF"/>
                </a:solidFill>
                <a:latin typeface="Arimo"/>
                <a:ea typeface="Arimo"/>
                <a:cs typeface="Arimo"/>
                <a:sym typeface="Arimo"/>
              </a:rPr>
              <a:t>VISIT WESTERNAUSTRALIA.JOBS</a:t>
            </a:r>
          </a:p>
        </p:txBody>
      </p:sp>
      <p:sp>
        <p:nvSpPr>
          <p:cNvPr id="6" name="Freeform 6" descr="A black and white sign  Description automatically generated"/>
          <p:cNvSpPr/>
          <p:nvPr/>
        </p:nvSpPr>
        <p:spPr>
          <a:xfrm>
            <a:off x="13460054" y="6962823"/>
            <a:ext cx="3826593" cy="2391394"/>
          </a:xfrm>
          <a:custGeom>
            <a:avLst/>
            <a:gdLst/>
            <a:ahLst/>
            <a:cxnLst/>
            <a:rect l="l" t="t" r="r" b="b"/>
            <a:pathLst>
              <a:path w="3826593" h="2391394">
                <a:moveTo>
                  <a:pt x="0" y="0"/>
                </a:moveTo>
                <a:lnTo>
                  <a:pt x="3826592" y="0"/>
                </a:lnTo>
                <a:lnTo>
                  <a:pt x="3826592" y="2391394"/>
                </a:lnTo>
                <a:lnTo>
                  <a:pt x="0" y="2391394"/>
                </a:lnTo>
                <a:lnTo>
                  <a:pt x="0" y="0"/>
                </a:lnTo>
                <a:close/>
              </a:path>
            </a:pathLst>
          </a:custGeom>
          <a:blipFill>
            <a:blip r:embed="rId5"/>
            <a:stretch>
              <a:fillRect l="-20165" t="-31963" r="-20594" b="-27333"/>
            </a:stretch>
          </a:blipFill>
        </p:spPr>
        <p:txBody>
          <a:bodyPr/>
          <a:lstStyle/>
          <a:p>
            <a:endParaRPr lang="en-A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5459"/>
        </a:solidFill>
        <a:effectLst/>
      </p:bgPr>
    </p:bg>
    <p:spTree>
      <p:nvGrpSpPr>
        <p:cNvPr id="1" name=""/>
        <p:cNvGrpSpPr/>
        <p:nvPr/>
      </p:nvGrpSpPr>
      <p:grpSpPr>
        <a:xfrm>
          <a:off x="0" y="0"/>
          <a:ext cx="0" cy="0"/>
          <a:chOff x="0" y="0"/>
          <a:chExt cx="0" cy="0"/>
        </a:xfrm>
      </p:grpSpPr>
      <p:sp>
        <p:nvSpPr>
          <p:cNvPr id="2" name="Freeform 2"/>
          <p:cNvSpPr/>
          <p:nvPr/>
        </p:nvSpPr>
        <p:spPr>
          <a:xfrm>
            <a:off x="4513843" y="942975"/>
            <a:ext cx="9260315" cy="5420719"/>
          </a:xfrm>
          <a:custGeom>
            <a:avLst/>
            <a:gdLst/>
            <a:ahLst/>
            <a:cxnLst/>
            <a:rect l="l" t="t" r="r" b="b"/>
            <a:pathLst>
              <a:path w="9260315" h="5420719">
                <a:moveTo>
                  <a:pt x="0" y="0"/>
                </a:moveTo>
                <a:lnTo>
                  <a:pt x="9260314" y="0"/>
                </a:lnTo>
                <a:lnTo>
                  <a:pt x="9260314" y="5420719"/>
                </a:lnTo>
                <a:lnTo>
                  <a:pt x="0" y="5420719"/>
                </a:lnTo>
                <a:lnTo>
                  <a:pt x="0" y="0"/>
                </a:lnTo>
                <a:close/>
              </a:path>
            </a:pathLst>
          </a:custGeom>
          <a:blipFill>
            <a:blip r:embed="rId3"/>
            <a:stretch>
              <a:fillRect b="-58211"/>
            </a:stretch>
          </a:blipFill>
        </p:spPr>
        <p:txBody>
          <a:bodyPr/>
          <a:lstStyle/>
          <a:p>
            <a:endParaRPr lang="en-AU"/>
          </a:p>
        </p:txBody>
      </p:sp>
      <p:sp>
        <p:nvSpPr>
          <p:cNvPr id="3" name="Freeform 3"/>
          <p:cNvSpPr/>
          <p:nvPr/>
        </p:nvSpPr>
        <p:spPr>
          <a:xfrm>
            <a:off x="3379264" y="6449419"/>
            <a:ext cx="11529473" cy="3940700"/>
          </a:xfrm>
          <a:custGeom>
            <a:avLst/>
            <a:gdLst/>
            <a:ahLst/>
            <a:cxnLst/>
            <a:rect l="l" t="t" r="r" b="b"/>
            <a:pathLst>
              <a:path w="11529473" h="3940700">
                <a:moveTo>
                  <a:pt x="0" y="0"/>
                </a:moveTo>
                <a:lnTo>
                  <a:pt x="11529472" y="0"/>
                </a:lnTo>
                <a:lnTo>
                  <a:pt x="11529472" y="3940700"/>
                </a:lnTo>
                <a:lnTo>
                  <a:pt x="0" y="3940700"/>
                </a:lnTo>
                <a:lnTo>
                  <a:pt x="0" y="0"/>
                </a:lnTo>
                <a:close/>
              </a:path>
            </a:pathLst>
          </a:custGeom>
          <a:blipFill>
            <a:blip r:embed="rId4"/>
            <a:stretch>
              <a:fillRect/>
            </a:stretch>
          </a:blipFill>
        </p:spPr>
        <p:txBody>
          <a:bodyPr/>
          <a:lstStyle/>
          <a:p>
            <a:endParaRPr lang="en-AU"/>
          </a:p>
        </p:txBody>
      </p:sp>
      <p:sp>
        <p:nvSpPr>
          <p:cNvPr id="4" name="TextBox 4"/>
          <p:cNvSpPr txBox="1"/>
          <p:nvPr/>
        </p:nvSpPr>
        <p:spPr>
          <a:xfrm>
            <a:off x="340890" y="137932"/>
            <a:ext cx="17647920" cy="719318"/>
          </a:xfrm>
          <a:prstGeom prst="rect">
            <a:avLst/>
          </a:prstGeom>
        </p:spPr>
        <p:txBody>
          <a:bodyPr lIns="0" tIns="0" rIns="0" bIns="0" rtlCol="0" anchor="t">
            <a:spAutoFit/>
          </a:bodyPr>
          <a:lstStyle/>
          <a:p>
            <a:pPr algn="ctr">
              <a:lnSpc>
                <a:spcPts val="5832"/>
              </a:lnSpc>
            </a:pPr>
            <a:r>
              <a:rPr lang="en-US" sz="5400" b="1" spc="900">
                <a:solidFill>
                  <a:srgbClr val="FFFFFF"/>
                </a:solidFill>
                <a:latin typeface="Arimo Bold"/>
                <a:ea typeface="Arimo Bold"/>
                <a:cs typeface="Arimo Bold"/>
                <a:sym typeface="Arimo Bold"/>
              </a:rPr>
              <a:t>WA VISITOR ECONOMY WORKFORCE</a:t>
            </a:r>
          </a:p>
        </p:txBody>
      </p:sp>
      <p:sp>
        <p:nvSpPr>
          <p:cNvPr id="5" name="TextBox 5"/>
          <p:cNvSpPr txBox="1"/>
          <p:nvPr/>
        </p:nvSpPr>
        <p:spPr>
          <a:xfrm>
            <a:off x="15343945" y="9258300"/>
            <a:ext cx="2644865" cy="495300"/>
          </a:xfrm>
          <a:prstGeom prst="rect">
            <a:avLst/>
          </a:prstGeom>
        </p:spPr>
        <p:txBody>
          <a:bodyPr lIns="0" tIns="0" rIns="0" bIns="0" rtlCol="0" anchor="t">
            <a:spAutoFit/>
          </a:bodyPr>
          <a:lstStyle/>
          <a:p>
            <a:pPr algn="l">
              <a:lnSpc>
                <a:spcPts val="1980"/>
              </a:lnSpc>
            </a:pPr>
            <a:r>
              <a:rPr lang="en-US" sz="1650" u="sng">
                <a:solidFill>
                  <a:srgbClr val="FFFFFF"/>
                </a:solidFill>
                <a:latin typeface="Noto Sans"/>
                <a:ea typeface="Noto Sans"/>
                <a:cs typeface="Noto Sans"/>
                <a:sym typeface="Noto Sans"/>
                <a:hlinkClick r:id="rId5" tooltip="https://assets-us-01.kc-usercontent.com/53c284ed-8b6d-0077-d7d1-762b0c10baee/61a7f883-cdc2-4356-9e18-82d60b003a2b/State%20Tourism%20State%20Satellite%20Account%202023-24.pdf"/>
              </a:rPr>
              <a:t>Source: 2023-2024 State Tourism Satellite Account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5459"/>
        </a:solidFill>
        <a:effectLst/>
      </p:bgPr>
    </p:bg>
    <p:spTree>
      <p:nvGrpSpPr>
        <p:cNvPr id="1" name=""/>
        <p:cNvGrpSpPr/>
        <p:nvPr/>
      </p:nvGrpSpPr>
      <p:grpSpPr>
        <a:xfrm>
          <a:off x="0" y="0"/>
          <a:ext cx="0" cy="0"/>
          <a:chOff x="0" y="0"/>
          <a:chExt cx="0" cy="0"/>
        </a:xfrm>
      </p:grpSpPr>
      <p:sp>
        <p:nvSpPr>
          <p:cNvPr id="2" name="TextBox 2"/>
          <p:cNvSpPr txBox="1"/>
          <p:nvPr/>
        </p:nvSpPr>
        <p:spPr>
          <a:xfrm>
            <a:off x="2064037" y="2517334"/>
            <a:ext cx="14159926" cy="457200"/>
          </a:xfrm>
          <a:prstGeom prst="rect">
            <a:avLst/>
          </a:prstGeom>
        </p:spPr>
        <p:txBody>
          <a:bodyPr lIns="0" tIns="0" rIns="0" bIns="0" rtlCol="0" anchor="t">
            <a:spAutoFit/>
          </a:bodyPr>
          <a:lstStyle/>
          <a:p>
            <a:pPr marL="0" lvl="0" indent="0" algn="ctr">
              <a:lnSpc>
                <a:spcPts val="3600"/>
              </a:lnSpc>
              <a:spcBef>
                <a:spcPct val="0"/>
              </a:spcBef>
            </a:pPr>
            <a:r>
              <a:rPr lang="en-US" sz="3000" u="none" strike="noStrike">
                <a:solidFill>
                  <a:srgbClr val="FFFFFF"/>
                </a:solidFill>
                <a:latin typeface="Noto Sans"/>
                <a:ea typeface="Noto Sans"/>
                <a:cs typeface="Noto Sans"/>
                <a:sym typeface="Noto Sans"/>
              </a:rPr>
              <a:t>Aspirational goal for visitor spend to grow to $25 billion per annum by 2033. </a:t>
            </a:r>
          </a:p>
        </p:txBody>
      </p:sp>
      <p:sp>
        <p:nvSpPr>
          <p:cNvPr id="3" name="Freeform 3" descr="A person walking in a cave  Description automatically generated"/>
          <p:cNvSpPr/>
          <p:nvPr/>
        </p:nvSpPr>
        <p:spPr>
          <a:xfrm>
            <a:off x="0" y="3829564"/>
            <a:ext cx="18288000" cy="6457436"/>
          </a:xfrm>
          <a:custGeom>
            <a:avLst/>
            <a:gdLst/>
            <a:ahLst/>
            <a:cxnLst/>
            <a:rect l="l" t="t" r="r" b="b"/>
            <a:pathLst>
              <a:path w="18288000" h="6457436">
                <a:moveTo>
                  <a:pt x="0" y="0"/>
                </a:moveTo>
                <a:lnTo>
                  <a:pt x="18288000" y="0"/>
                </a:lnTo>
                <a:lnTo>
                  <a:pt x="18288000" y="6457436"/>
                </a:lnTo>
                <a:lnTo>
                  <a:pt x="0" y="6457436"/>
                </a:lnTo>
                <a:lnTo>
                  <a:pt x="0" y="0"/>
                </a:lnTo>
                <a:close/>
              </a:path>
            </a:pathLst>
          </a:custGeom>
          <a:blipFill>
            <a:blip r:embed="rId3"/>
            <a:stretch>
              <a:fillRect/>
            </a:stretch>
          </a:blipFill>
        </p:spPr>
        <p:txBody>
          <a:bodyPr/>
          <a:lstStyle/>
          <a:p>
            <a:endParaRPr lang="en-AU"/>
          </a:p>
        </p:txBody>
      </p:sp>
      <p:sp>
        <p:nvSpPr>
          <p:cNvPr id="4" name="TextBox 4"/>
          <p:cNvSpPr txBox="1"/>
          <p:nvPr/>
        </p:nvSpPr>
        <p:spPr>
          <a:xfrm>
            <a:off x="4786238" y="423672"/>
            <a:ext cx="8715524" cy="1238631"/>
          </a:xfrm>
          <a:prstGeom prst="rect">
            <a:avLst/>
          </a:prstGeom>
        </p:spPr>
        <p:txBody>
          <a:bodyPr lIns="0" tIns="0" rIns="0" bIns="0" rtlCol="0" anchor="t">
            <a:spAutoFit/>
          </a:bodyPr>
          <a:lstStyle/>
          <a:p>
            <a:pPr marL="0" lvl="0" indent="0" algn="ctr">
              <a:lnSpc>
                <a:spcPts val="4752"/>
              </a:lnSpc>
              <a:spcBef>
                <a:spcPct val="0"/>
              </a:spcBef>
            </a:pPr>
            <a:r>
              <a:rPr lang="en-US" sz="4400" b="1" u="none" strike="noStrike" spc="730">
                <a:solidFill>
                  <a:srgbClr val="FFFFFF"/>
                </a:solidFill>
                <a:latin typeface="Arimo Bold"/>
                <a:ea typeface="Arimo Bold"/>
                <a:cs typeface="Arimo Bold"/>
                <a:sym typeface="Arimo Bold"/>
              </a:rPr>
              <a:t>WESTERN AUSTRALIA’S </a:t>
            </a:r>
          </a:p>
          <a:p>
            <a:pPr marL="0" lvl="0" indent="0" algn="ctr">
              <a:lnSpc>
                <a:spcPts val="4752"/>
              </a:lnSpc>
              <a:spcBef>
                <a:spcPct val="0"/>
              </a:spcBef>
            </a:pPr>
            <a:r>
              <a:rPr lang="en-US" sz="4400" b="1" u="none" strike="noStrike" spc="733">
                <a:solidFill>
                  <a:srgbClr val="FFFFFF"/>
                </a:solidFill>
                <a:latin typeface="Arimo Bold"/>
                <a:ea typeface="Arimo Bold"/>
                <a:cs typeface="Arimo Bold"/>
                <a:sym typeface="Arimo Bold"/>
              </a:rPr>
              <a:t>VISITOR ECONOMY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792860">
            <a:off x="-19069" y="9673552"/>
            <a:ext cx="18326138" cy="0"/>
          </a:xfrm>
          <a:prstGeom prst="line">
            <a:avLst/>
          </a:prstGeom>
          <a:ln w="19050" cap="rnd">
            <a:solidFill>
              <a:srgbClr val="FFFFFF"/>
            </a:solidFill>
            <a:prstDash val="solid"/>
            <a:headEnd type="none" w="sm" len="sm"/>
            <a:tailEnd type="none" w="sm" len="sm"/>
          </a:ln>
        </p:spPr>
        <p:txBody>
          <a:bodyPr/>
          <a:lstStyle/>
          <a:p>
            <a:endParaRPr lang="en-AU"/>
          </a:p>
        </p:txBody>
      </p:sp>
      <p:pic>
        <p:nvPicPr>
          <p:cNvPr id="4" name="Online Media 3" title="2024 Tourism and Hospitality Careers">
            <a:hlinkClick r:id="" action="ppaction://media"/>
            <a:extLst>
              <a:ext uri="{FF2B5EF4-FFF2-40B4-BE49-F238E27FC236}">
                <a16:creationId xmlns:a16="http://schemas.microsoft.com/office/drawing/2014/main" id="{953BE4AA-772F-A6EE-4DAD-480F1D0F3CA9}"/>
              </a:ext>
            </a:extLst>
          </p:cNvPr>
          <p:cNvPicPr>
            <a:picLocks noRot="1" noChangeAspect="1"/>
          </p:cNvPicPr>
          <p:nvPr>
            <a:videoFile r:link="rId1"/>
          </p:nvPr>
        </p:nvPicPr>
        <p:blipFill>
          <a:blip r:embed="rId4"/>
          <a:stretch>
            <a:fillRect/>
          </a:stretch>
        </p:blipFill>
        <p:spPr>
          <a:xfrm>
            <a:off x="0" y="0"/>
            <a:ext cx="18288000" cy="10332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3972"/>
            <a:ext cx="16616844" cy="11070972"/>
          </a:xfrm>
          <a:custGeom>
            <a:avLst/>
            <a:gdLst/>
            <a:ahLst/>
            <a:cxnLst/>
            <a:rect l="l" t="t" r="r" b="b"/>
            <a:pathLst>
              <a:path w="16616844" h="11070972">
                <a:moveTo>
                  <a:pt x="0" y="0"/>
                </a:moveTo>
                <a:lnTo>
                  <a:pt x="16616844" y="0"/>
                </a:lnTo>
                <a:lnTo>
                  <a:pt x="16616844" y="11070972"/>
                </a:lnTo>
                <a:lnTo>
                  <a:pt x="0" y="11070972"/>
                </a:lnTo>
                <a:lnTo>
                  <a:pt x="0" y="0"/>
                </a:lnTo>
                <a:close/>
              </a:path>
            </a:pathLst>
          </a:custGeom>
          <a:blipFill>
            <a:blip r:embed="rId5">
              <a:alphaModFix amt="36000"/>
            </a:blip>
            <a:stretch>
              <a:fillRect/>
            </a:stretch>
          </a:blipFill>
        </p:spPr>
        <p:txBody>
          <a:bodyPr/>
          <a:lstStyle/>
          <a:p>
            <a:endParaRPr lang="en-AU"/>
          </a:p>
        </p:txBody>
      </p:sp>
      <p:grpSp>
        <p:nvGrpSpPr>
          <p:cNvPr id="3" name="Group 3"/>
          <p:cNvGrpSpPr/>
          <p:nvPr/>
        </p:nvGrpSpPr>
        <p:grpSpPr>
          <a:xfrm>
            <a:off x="1352745" y="540853"/>
            <a:ext cx="9907024" cy="9205295"/>
            <a:chOff x="0" y="0"/>
            <a:chExt cx="13209366" cy="12273726"/>
          </a:xfrm>
        </p:grpSpPr>
        <p:sp>
          <p:nvSpPr>
            <p:cNvPr id="4" name="TextBox 4"/>
            <p:cNvSpPr txBox="1"/>
            <p:nvPr/>
          </p:nvSpPr>
          <p:spPr>
            <a:xfrm>
              <a:off x="3056877" y="-28575"/>
              <a:ext cx="7095612" cy="1476375"/>
            </a:xfrm>
            <a:prstGeom prst="rect">
              <a:avLst/>
            </a:prstGeom>
          </p:spPr>
          <p:txBody>
            <a:bodyPr lIns="0" tIns="0" rIns="0" bIns="0" rtlCol="0" anchor="t">
              <a:spAutoFit/>
            </a:bodyPr>
            <a:lstStyle/>
            <a:p>
              <a:pPr marL="0" lvl="0" indent="0" algn="ctr">
                <a:lnSpc>
                  <a:spcPts val="4320"/>
                </a:lnSpc>
                <a:spcBef>
                  <a:spcPct val="0"/>
                </a:spcBef>
              </a:pPr>
              <a:r>
                <a:rPr lang="en-US" sz="3600" b="1" u="none" strike="noStrike" spc="359">
                  <a:solidFill>
                    <a:srgbClr val="000000"/>
                  </a:solidFill>
                  <a:latin typeface="Arimo Bold"/>
                  <a:ea typeface="Arimo Bold"/>
                  <a:cs typeface="Arimo Bold"/>
                  <a:sym typeface="Arimo Bold"/>
                </a:rPr>
                <a:t>WHY TOURISM AND </a:t>
              </a:r>
            </a:p>
            <a:p>
              <a:pPr marL="0" lvl="0" indent="0" algn="ctr">
                <a:lnSpc>
                  <a:spcPts val="4320"/>
                </a:lnSpc>
                <a:spcBef>
                  <a:spcPct val="0"/>
                </a:spcBef>
              </a:pPr>
              <a:r>
                <a:rPr lang="en-US" sz="3600" b="1" u="none" strike="noStrike" spc="359">
                  <a:solidFill>
                    <a:srgbClr val="000000"/>
                  </a:solidFill>
                  <a:latin typeface="Arimo Bold"/>
                  <a:ea typeface="Arimo Bold"/>
                  <a:cs typeface="Arimo Bold"/>
                  <a:sym typeface="Arimo Bold"/>
                </a:rPr>
                <a:t>HOSPITALITY?</a:t>
              </a:r>
            </a:p>
          </p:txBody>
        </p:sp>
        <p:sp>
          <p:nvSpPr>
            <p:cNvPr id="5" name="TextBox 5"/>
            <p:cNvSpPr txBox="1"/>
            <p:nvPr/>
          </p:nvSpPr>
          <p:spPr>
            <a:xfrm>
              <a:off x="0" y="2145931"/>
              <a:ext cx="13209366" cy="1828800"/>
            </a:xfrm>
            <a:prstGeom prst="rect">
              <a:avLst/>
            </a:prstGeom>
          </p:spPr>
          <p:txBody>
            <a:bodyPr lIns="0" tIns="0" rIns="0" bIns="0" rtlCol="0" anchor="t">
              <a:spAutoFit/>
            </a:bodyPr>
            <a:lstStyle/>
            <a:p>
              <a:pPr marL="0" lvl="0" indent="0" algn="ctr">
                <a:lnSpc>
                  <a:spcPts val="3600"/>
                </a:lnSpc>
                <a:spcBef>
                  <a:spcPct val="0"/>
                </a:spcBef>
              </a:pPr>
              <a:r>
                <a:rPr lang="en-US" sz="3000" u="none" strike="noStrike">
                  <a:solidFill>
                    <a:srgbClr val="000000"/>
                  </a:solidFill>
                  <a:latin typeface="Noto Sans"/>
                  <a:ea typeface="Noto Sans"/>
                  <a:cs typeface="Noto Sans"/>
                  <a:sym typeface="Noto Sans"/>
                </a:rPr>
                <a:t>Tourism &amp; Hospitality is one of Western Australia’s fastest-growing industries with real jobs, real pathways, and real opportunities.</a:t>
              </a:r>
            </a:p>
          </p:txBody>
        </p:sp>
        <p:sp>
          <p:nvSpPr>
            <p:cNvPr id="6" name="TextBox 6"/>
            <p:cNvSpPr txBox="1"/>
            <p:nvPr/>
          </p:nvSpPr>
          <p:spPr>
            <a:xfrm>
              <a:off x="4069048" y="4682387"/>
              <a:ext cx="5071269" cy="473075"/>
            </a:xfrm>
            <a:prstGeom prst="rect">
              <a:avLst/>
            </a:prstGeom>
          </p:spPr>
          <p:txBody>
            <a:bodyPr lIns="0" tIns="0" rIns="0" bIns="0" rtlCol="0" anchor="t">
              <a:spAutoFit/>
            </a:bodyPr>
            <a:lstStyle/>
            <a:p>
              <a:pPr marL="434340" lvl="1" indent="-217170" algn="l">
                <a:lnSpc>
                  <a:spcPts val="2879"/>
                </a:lnSpc>
                <a:spcBef>
                  <a:spcPct val="0"/>
                </a:spcBef>
              </a:pPr>
              <a:r>
                <a:rPr lang="en-US" sz="2400" b="1" u="none" strike="noStrike">
                  <a:solidFill>
                    <a:srgbClr val="000000"/>
                  </a:solidFill>
                  <a:latin typeface="Noto Sans Bold"/>
                  <a:ea typeface="Noto Sans Bold"/>
                  <a:cs typeface="Noto Sans Bold"/>
                  <a:sym typeface="Noto Sans Bold"/>
                </a:rPr>
                <a:t>In-Demand Jobs in WA</a:t>
              </a:r>
            </a:p>
          </p:txBody>
        </p:sp>
        <p:grpSp>
          <p:nvGrpSpPr>
            <p:cNvPr id="7" name="Group 7"/>
            <p:cNvGrpSpPr/>
            <p:nvPr/>
          </p:nvGrpSpPr>
          <p:grpSpPr>
            <a:xfrm>
              <a:off x="563546" y="5460262"/>
              <a:ext cx="12082274" cy="1230373"/>
              <a:chOff x="0" y="0"/>
              <a:chExt cx="2386622" cy="243037"/>
            </a:xfrm>
          </p:grpSpPr>
          <p:sp>
            <p:nvSpPr>
              <p:cNvPr id="8" name="Freeform 8"/>
              <p:cNvSpPr/>
              <p:nvPr/>
            </p:nvSpPr>
            <p:spPr>
              <a:xfrm>
                <a:off x="0" y="0"/>
                <a:ext cx="2386622" cy="243037"/>
              </a:xfrm>
              <a:custGeom>
                <a:avLst/>
                <a:gdLst/>
                <a:ahLst/>
                <a:cxnLst/>
                <a:rect l="l" t="t" r="r" b="b"/>
                <a:pathLst>
                  <a:path w="2386622" h="243037">
                    <a:moveTo>
                      <a:pt x="19650" y="0"/>
                    </a:moveTo>
                    <a:lnTo>
                      <a:pt x="2366972" y="0"/>
                    </a:lnTo>
                    <a:cubicBezTo>
                      <a:pt x="2377824" y="0"/>
                      <a:pt x="2386622" y="8798"/>
                      <a:pt x="2386622" y="19650"/>
                    </a:cubicBezTo>
                    <a:lnTo>
                      <a:pt x="2386622" y="223386"/>
                    </a:lnTo>
                    <a:cubicBezTo>
                      <a:pt x="2386622" y="234239"/>
                      <a:pt x="2377824" y="243037"/>
                      <a:pt x="2366972" y="243037"/>
                    </a:cubicBezTo>
                    <a:lnTo>
                      <a:pt x="19650" y="243037"/>
                    </a:lnTo>
                    <a:cubicBezTo>
                      <a:pt x="8798" y="243037"/>
                      <a:pt x="0" y="234239"/>
                      <a:pt x="0" y="223386"/>
                    </a:cubicBezTo>
                    <a:lnTo>
                      <a:pt x="0" y="19650"/>
                    </a:lnTo>
                    <a:cubicBezTo>
                      <a:pt x="0" y="8798"/>
                      <a:pt x="8798" y="0"/>
                      <a:pt x="19650" y="0"/>
                    </a:cubicBezTo>
                    <a:close/>
                  </a:path>
                </a:pathLst>
              </a:custGeom>
              <a:solidFill>
                <a:srgbClr val="0E5459"/>
              </a:solidFill>
            </p:spPr>
            <p:txBody>
              <a:bodyPr/>
              <a:lstStyle/>
              <a:p>
                <a:endParaRPr lang="en-AU"/>
              </a:p>
            </p:txBody>
          </p:sp>
          <p:sp>
            <p:nvSpPr>
              <p:cNvPr id="9" name="TextBox 9"/>
              <p:cNvSpPr txBox="1"/>
              <p:nvPr/>
            </p:nvSpPr>
            <p:spPr>
              <a:xfrm>
                <a:off x="0" y="0"/>
                <a:ext cx="2386622" cy="243037"/>
              </a:xfrm>
              <a:prstGeom prst="rect">
                <a:avLst/>
              </a:prstGeom>
            </p:spPr>
            <p:txBody>
              <a:bodyPr lIns="50800" tIns="50800" rIns="50800" bIns="50800" rtlCol="0" anchor="ctr"/>
              <a:lstStyle/>
              <a:p>
                <a:pPr algn="ctr">
                  <a:lnSpc>
                    <a:spcPts val="2849"/>
                  </a:lnSpc>
                </a:pPr>
                <a:r>
                  <a:rPr lang="en-US" sz="2374" b="1">
                    <a:solidFill>
                      <a:srgbClr val="FFFFFF"/>
                    </a:solidFill>
                    <a:latin typeface="Noto Sans Bold"/>
                    <a:ea typeface="Noto Sans Bold"/>
                    <a:cs typeface="Noto Sans Bold"/>
                    <a:sym typeface="Noto Sans Bold"/>
                  </a:rPr>
                  <a:t>Food &amp; Service</a:t>
                </a:r>
              </a:p>
              <a:p>
                <a:pPr algn="ctr">
                  <a:lnSpc>
                    <a:spcPts val="2849"/>
                  </a:lnSpc>
                </a:pPr>
                <a:r>
                  <a:rPr lang="en-US" sz="2374">
                    <a:solidFill>
                      <a:srgbClr val="FFFFFF"/>
                    </a:solidFill>
                    <a:latin typeface="Noto Sans"/>
                    <a:ea typeface="Noto Sans"/>
                    <a:cs typeface="Noto Sans"/>
                    <a:sym typeface="Noto Sans"/>
                  </a:rPr>
                  <a:t>Chefs • Cooks • Front of House</a:t>
                </a:r>
              </a:p>
            </p:txBody>
          </p:sp>
        </p:grpSp>
        <p:grpSp>
          <p:nvGrpSpPr>
            <p:cNvPr id="10" name="Group 10"/>
            <p:cNvGrpSpPr/>
            <p:nvPr/>
          </p:nvGrpSpPr>
          <p:grpSpPr>
            <a:xfrm>
              <a:off x="563546" y="10616917"/>
              <a:ext cx="12082274" cy="1656809"/>
              <a:chOff x="0" y="0"/>
              <a:chExt cx="2386622" cy="327271"/>
            </a:xfrm>
          </p:grpSpPr>
          <p:sp>
            <p:nvSpPr>
              <p:cNvPr id="11" name="Freeform 11"/>
              <p:cNvSpPr/>
              <p:nvPr/>
            </p:nvSpPr>
            <p:spPr>
              <a:xfrm>
                <a:off x="0" y="0"/>
                <a:ext cx="2386622" cy="327271"/>
              </a:xfrm>
              <a:custGeom>
                <a:avLst/>
                <a:gdLst/>
                <a:ahLst/>
                <a:cxnLst/>
                <a:rect l="l" t="t" r="r" b="b"/>
                <a:pathLst>
                  <a:path w="2386622" h="327271">
                    <a:moveTo>
                      <a:pt x="19650" y="0"/>
                    </a:moveTo>
                    <a:lnTo>
                      <a:pt x="2366972" y="0"/>
                    </a:lnTo>
                    <a:cubicBezTo>
                      <a:pt x="2377824" y="0"/>
                      <a:pt x="2386622" y="8798"/>
                      <a:pt x="2386622" y="19650"/>
                    </a:cubicBezTo>
                    <a:lnTo>
                      <a:pt x="2386622" y="307621"/>
                    </a:lnTo>
                    <a:cubicBezTo>
                      <a:pt x="2386622" y="312832"/>
                      <a:pt x="2384552" y="317830"/>
                      <a:pt x="2380866" y="321516"/>
                    </a:cubicBezTo>
                    <a:cubicBezTo>
                      <a:pt x="2377181" y="325201"/>
                      <a:pt x="2372183" y="327271"/>
                      <a:pt x="2366972" y="327271"/>
                    </a:cubicBezTo>
                    <a:lnTo>
                      <a:pt x="19650" y="327271"/>
                    </a:lnTo>
                    <a:cubicBezTo>
                      <a:pt x="8798" y="327271"/>
                      <a:pt x="0" y="318473"/>
                      <a:pt x="0" y="307621"/>
                    </a:cubicBezTo>
                    <a:lnTo>
                      <a:pt x="0" y="19650"/>
                    </a:lnTo>
                    <a:cubicBezTo>
                      <a:pt x="0" y="8798"/>
                      <a:pt x="8798" y="0"/>
                      <a:pt x="19650" y="0"/>
                    </a:cubicBezTo>
                    <a:close/>
                  </a:path>
                </a:pathLst>
              </a:custGeom>
              <a:solidFill>
                <a:srgbClr val="0E5459"/>
              </a:solidFill>
            </p:spPr>
            <p:txBody>
              <a:bodyPr/>
              <a:lstStyle/>
              <a:p>
                <a:endParaRPr lang="en-AU"/>
              </a:p>
            </p:txBody>
          </p:sp>
          <p:sp>
            <p:nvSpPr>
              <p:cNvPr id="12" name="TextBox 12"/>
              <p:cNvSpPr txBox="1"/>
              <p:nvPr/>
            </p:nvSpPr>
            <p:spPr>
              <a:xfrm>
                <a:off x="0" y="0"/>
                <a:ext cx="2386622" cy="327271"/>
              </a:xfrm>
              <a:prstGeom prst="rect">
                <a:avLst/>
              </a:prstGeom>
            </p:spPr>
            <p:txBody>
              <a:bodyPr lIns="50800" tIns="50800" rIns="50800" bIns="50800" rtlCol="0" anchor="ctr"/>
              <a:lstStyle/>
              <a:p>
                <a:pPr marL="0" lvl="0" indent="0" algn="ctr">
                  <a:lnSpc>
                    <a:spcPts val="2849"/>
                  </a:lnSpc>
                  <a:spcBef>
                    <a:spcPct val="0"/>
                  </a:spcBef>
                </a:pPr>
                <a:r>
                  <a:rPr lang="en-US" sz="2374" b="1">
                    <a:solidFill>
                      <a:srgbClr val="FFFFFF"/>
                    </a:solidFill>
                    <a:latin typeface="Noto Sans Bold"/>
                    <a:ea typeface="Noto Sans Bold"/>
                    <a:cs typeface="Noto Sans Bold"/>
                    <a:sym typeface="Noto Sans Bold"/>
                  </a:rPr>
                  <a:t>Management &amp; </a:t>
                </a:r>
                <a:r>
                  <a:rPr lang="en-US" sz="2374" b="1" u="none" strike="noStrike">
                    <a:solidFill>
                      <a:srgbClr val="FFFFFF"/>
                    </a:solidFill>
                    <a:latin typeface="Noto Sans Bold"/>
                    <a:ea typeface="Noto Sans Bold"/>
                    <a:cs typeface="Noto Sans Bold"/>
                    <a:sym typeface="Noto Sans Bold"/>
                  </a:rPr>
                  <a:t>Events</a:t>
                </a:r>
              </a:p>
              <a:p>
                <a:pPr marL="0" lvl="0" indent="0" algn="ctr">
                  <a:lnSpc>
                    <a:spcPts val="2849"/>
                  </a:lnSpc>
                  <a:spcBef>
                    <a:spcPct val="0"/>
                  </a:spcBef>
                </a:pPr>
                <a:r>
                  <a:rPr lang="en-US" sz="2374" u="none" strike="noStrike">
                    <a:solidFill>
                      <a:srgbClr val="FFFFFF"/>
                    </a:solidFill>
                    <a:latin typeface="Noto Sans"/>
                    <a:ea typeface="Noto Sans"/>
                    <a:cs typeface="Noto Sans"/>
                    <a:sym typeface="Noto Sans"/>
                  </a:rPr>
                  <a:t>Hotel Management • Venue Management • Events Management</a:t>
                </a:r>
              </a:p>
            </p:txBody>
          </p:sp>
        </p:grpSp>
        <p:grpSp>
          <p:nvGrpSpPr>
            <p:cNvPr id="13" name="Group 13"/>
            <p:cNvGrpSpPr/>
            <p:nvPr/>
          </p:nvGrpSpPr>
          <p:grpSpPr>
            <a:xfrm>
              <a:off x="563546" y="6995435"/>
              <a:ext cx="12082274" cy="1656809"/>
              <a:chOff x="0" y="0"/>
              <a:chExt cx="2386622" cy="327271"/>
            </a:xfrm>
          </p:grpSpPr>
          <p:sp>
            <p:nvSpPr>
              <p:cNvPr id="14" name="Freeform 14"/>
              <p:cNvSpPr/>
              <p:nvPr/>
            </p:nvSpPr>
            <p:spPr>
              <a:xfrm>
                <a:off x="0" y="0"/>
                <a:ext cx="2386622" cy="327271"/>
              </a:xfrm>
              <a:custGeom>
                <a:avLst/>
                <a:gdLst/>
                <a:ahLst/>
                <a:cxnLst/>
                <a:rect l="l" t="t" r="r" b="b"/>
                <a:pathLst>
                  <a:path w="2386622" h="327271">
                    <a:moveTo>
                      <a:pt x="19650" y="0"/>
                    </a:moveTo>
                    <a:lnTo>
                      <a:pt x="2366972" y="0"/>
                    </a:lnTo>
                    <a:cubicBezTo>
                      <a:pt x="2377824" y="0"/>
                      <a:pt x="2386622" y="8798"/>
                      <a:pt x="2386622" y="19650"/>
                    </a:cubicBezTo>
                    <a:lnTo>
                      <a:pt x="2386622" y="307621"/>
                    </a:lnTo>
                    <a:cubicBezTo>
                      <a:pt x="2386622" y="312832"/>
                      <a:pt x="2384552" y="317830"/>
                      <a:pt x="2380866" y="321516"/>
                    </a:cubicBezTo>
                    <a:cubicBezTo>
                      <a:pt x="2377181" y="325201"/>
                      <a:pt x="2372183" y="327271"/>
                      <a:pt x="2366972" y="327271"/>
                    </a:cubicBezTo>
                    <a:lnTo>
                      <a:pt x="19650" y="327271"/>
                    </a:lnTo>
                    <a:cubicBezTo>
                      <a:pt x="8798" y="327271"/>
                      <a:pt x="0" y="318473"/>
                      <a:pt x="0" y="307621"/>
                    </a:cubicBezTo>
                    <a:lnTo>
                      <a:pt x="0" y="19650"/>
                    </a:lnTo>
                    <a:cubicBezTo>
                      <a:pt x="0" y="8798"/>
                      <a:pt x="8798" y="0"/>
                      <a:pt x="19650" y="0"/>
                    </a:cubicBezTo>
                    <a:close/>
                  </a:path>
                </a:pathLst>
              </a:custGeom>
              <a:solidFill>
                <a:srgbClr val="0E5459"/>
              </a:solidFill>
            </p:spPr>
            <p:txBody>
              <a:bodyPr/>
              <a:lstStyle/>
              <a:p>
                <a:endParaRPr lang="en-AU"/>
              </a:p>
            </p:txBody>
          </p:sp>
          <p:sp>
            <p:nvSpPr>
              <p:cNvPr id="15" name="TextBox 15"/>
              <p:cNvSpPr txBox="1"/>
              <p:nvPr/>
            </p:nvSpPr>
            <p:spPr>
              <a:xfrm>
                <a:off x="0" y="0"/>
                <a:ext cx="2386622" cy="327271"/>
              </a:xfrm>
              <a:prstGeom prst="rect">
                <a:avLst/>
              </a:prstGeom>
            </p:spPr>
            <p:txBody>
              <a:bodyPr lIns="50800" tIns="50800" rIns="50800" bIns="50800" rtlCol="0" anchor="ctr"/>
              <a:lstStyle/>
              <a:p>
                <a:pPr algn="ctr">
                  <a:lnSpc>
                    <a:spcPts val="2849"/>
                  </a:lnSpc>
                </a:pPr>
                <a:r>
                  <a:rPr lang="en-US" sz="2374" b="1">
                    <a:solidFill>
                      <a:srgbClr val="FFFFFF"/>
                    </a:solidFill>
                    <a:latin typeface="Noto Sans Bold"/>
                    <a:ea typeface="Noto Sans Bold"/>
                    <a:cs typeface="Noto Sans Bold"/>
                    <a:sym typeface="Noto Sans Bold"/>
                  </a:rPr>
                  <a:t>Travel &amp; Tourism</a:t>
                </a:r>
              </a:p>
              <a:p>
                <a:pPr marL="0" lvl="0" indent="0" algn="ctr">
                  <a:lnSpc>
                    <a:spcPts val="2849"/>
                  </a:lnSpc>
                  <a:spcBef>
                    <a:spcPct val="0"/>
                  </a:spcBef>
                </a:pPr>
                <a:r>
                  <a:rPr lang="en-US" sz="2374">
                    <a:solidFill>
                      <a:srgbClr val="FFFFFF"/>
                    </a:solidFill>
                    <a:latin typeface="Noto Sans"/>
                    <a:ea typeface="Noto Sans"/>
                    <a:cs typeface="Noto Sans"/>
                    <a:sym typeface="Noto Sans"/>
                  </a:rPr>
                  <a:t>Tour Guides • Visitor Services • Cabin Crew • Pilots • Deckhands • Skippers • Coach Guides</a:t>
                </a:r>
              </a:p>
            </p:txBody>
          </p:sp>
        </p:grpSp>
        <p:grpSp>
          <p:nvGrpSpPr>
            <p:cNvPr id="16" name="Group 16"/>
            <p:cNvGrpSpPr/>
            <p:nvPr/>
          </p:nvGrpSpPr>
          <p:grpSpPr>
            <a:xfrm>
              <a:off x="563546" y="9081744"/>
              <a:ext cx="12082274" cy="1230373"/>
              <a:chOff x="0" y="0"/>
              <a:chExt cx="2386622" cy="243037"/>
            </a:xfrm>
          </p:grpSpPr>
          <p:sp>
            <p:nvSpPr>
              <p:cNvPr id="17" name="Freeform 17"/>
              <p:cNvSpPr/>
              <p:nvPr/>
            </p:nvSpPr>
            <p:spPr>
              <a:xfrm>
                <a:off x="0" y="0"/>
                <a:ext cx="2386622" cy="243037"/>
              </a:xfrm>
              <a:custGeom>
                <a:avLst/>
                <a:gdLst/>
                <a:ahLst/>
                <a:cxnLst/>
                <a:rect l="l" t="t" r="r" b="b"/>
                <a:pathLst>
                  <a:path w="2386622" h="243037">
                    <a:moveTo>
                      <a:pt x="19650" y="0"/>
                    </a:moveTo>
                    <a:lnTo>
                      <a:pt x="2366972" y="0"/>
                    </a:lnTo>
                    <a:cubicBezTo>
                      <a:pt x="2377824" y="0"/>
                      <a:pt x="2386622" y="8798"/>
                      <a:pt x="2386622" y="19650"/>
                    </a:cubicBezTo>
                    <a:lnTo>
                      <a:pt x="2386622" y="223386"/>
                    </a:lnTo>
                    <a:cubicBezTo>
                      <a:pt x="2386622" y="234239"/>
                      <a:pt x="2377824" y="243037"/>
                      <a:pt x="2366972" y="243037"/>
                    </a:cubicBezTo>
                    <a:lnTo>
                      <a:pt x="19650" y="243037"/>
                    </a:lnTo>
                    <a:cubicBezTo>
                      <a:pt x="8798" y="243037"/>
                      <a:pt x="0" y="234239"/>
                      <a:pt x="0" y="223386"/>
                    </a:cubicBezTo>
                    <a:lnTo>
                      <a:pt x="0" y="19650"/>
                    </a:lnTo>
                    <a:cubicBezTo>
                      <a:pt x="0" y="8798"/>
                      <a:pt x="8798" y="0"/>
                      <a:pt x="19650" y="0"/>
                    </a:cubicBezTo>
                    <a:close/>
                  </a:path>
                </a:pathLst>
              </a:custGeom>
              <a:solidFill>
                <a:srgbClr val="0E5459"/>
              </a:solidFill>
            </p:spPr>
            <p:txBody>
              <a:bodyPr/>
              <a:lstStyle/>
              <a:p>
                <a:endParaRPr lang="en-AU"/>
              </a:p>
            </p:txBody>
          </p:sp>
          <p:sp>
            <p:nvSpPr>
              <p:cNvPr id="18" name="TextBox 18"/>
              <p:cNvSpPr txBox="1"/>
              <p:nvPr/>
            </p:nvSpPr>
            <p:spPr>
              <a:xfrm>
                <a:off x="0" y="0"/>
                <a:ext cx="2386622" cy="243037"/>
              </a:xfrm>
              <a:prstGeom prst="rect">
                <a:avLst/>
              </a:prstGeom>
            </p:spPr>
            <p:txBody>
              <a:bodyPr lIns="50800" tIns="50800" rIns="50800" bIns="50800" rtlCol="0" anchor="ctr"/>
              <a:lstStyle/>
              <a:p>
                <a:pPr marL="0" lvl="0" indent="0" algn="ctr">
                  <a:lnSpc>
                    <a:spcPts val="2849"/>
                  </a:lnSpc>
                  <a:spcBef>
                    <a:spcPct val="0"/>
                  </a:spcBef>
                </a:pPr>
                <a:r>
                  <a:rPr lang="en-US" sz="2374" b="1">
                    <a:solidFill>
                      <a:srgbClr val="FFFFFF"/>
                    </a:solidFill>
                    <a:latin typeface="Noto Sans Bold"/>
                    <a:ea typeface="Noto Sans Bold"/>
                    <a:cs typeface="Noto Sans Bold"/>
                    <a:sym typeface="Noto Sans Bold"/>
                  </a:rPr>
                  <a:t>B</a:t>
                </a:r>
                <a:r>
                  <a:rPr lang="en-US" sz="2374" b="1" u="none" strike="noStrike">
                    <a:solidFill>
                      <a:srgbClr val="FFFFFF"/>
                    </a:solidFill>
                    <a:latin typeface="Noto Sans Bold"/>
                    <a:ea typeface="Noto Sans Bold"/>
                    <a:cs typeface="Noto Sans Bold"/>
                    <a:sym typeface="Noto Sans Bold"/>
                  </a:rPr>
                  <a:t>ehind the Scenes</a:t>
                </a:r>
              </a:p>
              <a:p>
                <a:pPr marL="0" lvl="0" indent="0" algn="ctr">
                  <a:lnSpc>
                    <a:spcPts val="2849"/>
                  </a:lnSpc>
                  <a:spcBef>
                    <a:spcPct val="0"/>
                  </a:spcBef>
                </a:pPr>
                <a:r>
                  <a:rPr lang="en-US" sz="2374" u="none" strike="noStrike">
                    <a:solidFill>
                      <a:srgbClr val="FFFFFF"/>
                    </a:solidFill>
                    <a:latin typeface="Noto Sans"/>
                    <a:ea typeface="Noto Sans"/>
                    <a:cs typeface="Noto Sans"/>
                    <a:sym typeface="Noto Sans"/>
                  </a:rPr>
                  <a:t>Finance • Business Admin • HR • Marketing • PR</a:t>
                </a:r>
              </a:p>
            </p:txBody>
          </p:sp>
        </p:grpSp>
      </p:gr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2501562" y="0"/>
            <a:ext cx="5786438"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1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endParaRPr lang="en-AU"/>
          </a:p>
        </p:txBody>
      </p:sp>
      <p:sp>
        <p:nvSpPr>
          <p:cNvPr id="3" name="Freeform 3"/>
          <p:cNvSpPr/>
          <p:nvPr/>
        </p:nvSpPr>
        <p:spPr>
          <a:xfrm>
            <a:off x="0" y="-391986"/>
            <a:ext cx="19295774" cy="11070972"/>
          </a:xfrm>
          <a:custGeom>
            <a:avLst/>
            <a:gdLst/>
            <a:ahLst/>
            <a:cxnLst/>
            <a:rect l="l" t="t" r="r" b="b"/>
            <a:pathLst>
              <a:path w="19295774" h="11070972">
                <a:moveTo>
                  <a:pt x="0" y="0"/>
                </a:moveTo>
                <a:lnTo>
                  <a:pt x="19295774" y="0"/>
                </a:lnTo>
                <a:lnTo>
                  <a:pt x="19295774" y="11070972"/>
                </a:lnTo>
                <a:lnTo>
                  <a:pt x="0" y="11070972"/>
                </a:lnTo>
                <a:lnTo>
                  <a:pt x="0" y="0"/>
                </a:lnTo>
                <a:close/>
              </a:path>
            </a:pathLst>
          </a:custGeom>
          <a:blipFill>
            <a:blip r:embed="rId3">
              <a:alphaModFix amt="16000"/>
            </a:blip>
            <a:stretch>
              <a:fillRect t="-8060" b="-8060"/>
            </a:stretch>
          </a:blipFill>
        </p:spPr>
        <p:txBody>
          <a:bodyPr/>
          <a:lstStyle/>
          <a:p>
            <a:endParaRPr lang="en-AU"/>
          </a:p>
        </p:txBody>
      </p:sp>
      <p:grpSp>
        <p:nvGrpSpPr>
          <p:cNvPr id="4" name="Group 4"/>
          <p:cNvGrpSpPr/>
          <p:nvPr/>
        </p:nvGrpSpPr>
        <p:grpSpPr>
          <a:xfrm>
            <a:off x="12529617" y="485775"/>
            <a:ext cx="5544400" cy="3638513"/>
            <a:chOff x="0" y="0"/>
            <a:chExt cx="812800" cy="533400"/>
          </a:xfrm>
        </p:grpSpPr>
        <p:sp>
          <p:nvSpPr>
            <p:cNvPr id="5" name="Freeform 5"/>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6" name="TextBox 6"/>
            <p:cNvSpPr txBox="1"/>
            <p:nvPr/>
          </p:nvSpPr>
          <p:spPr>
            <a:xfrm>
              <a:off x="38100" y="88900"/>
              <a:ext cx="736600" cy="368300"/>
            </a:xfrm>
            <a:prstGeom prst="rect">
              <a:avLst/>
            </a:prstGeom>
          </p:spPr>
          <p:txBody>
            <a:bodyPr lIns="50800" tIns="50800" rIns="50800" bIns="50800" rtlCol="0" anchor="ctr"/>
            <a:lstStyle/>
            <a:p>
              <a:pPr algn="ctr">
                <a:lnSpc>
                  <a:spcPts val="2849"/>
                </a:lnSpc>
              </a:pPr>
              <a:endParaRPr/>
            </a:p>
          </p:txBody>
        </p:sp>
      </p:grpSp>
      <p:grpSp>
        <p:nvGrpSpPr>
          <p:cNvPr id="7" name="Group 7"/>
          <p:cNvGrpSpPr/>
          <p:nvPr/>
        </p:nvGrpSpPr>
        <p:grpSpPr>
          <a:xfrm>
            <a:off x="2809485" y="5966019"/>
            <a:ext cx="5544400" cy="3638513"/>
            <a:chOff x="0" y="0"/>
            <a:chExt cx="812800" cy="533400"/>
          </a:xfrm>
        </p:grpSpPr>
        <p:sp>
          <p:nvSpPr>
            <p:cNvPr id="8" name="Freeform 8"/>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9" name="TextBox 9"/>
            <p:cNvSpPr txBox="1"/>
            <p:nvPr/>
          </p:nvSpPr>
          <p:spPr>
            <a:xfrm>
              <a:off x="38100" y="88900"/>
              <a:ext cx="736600" cy="368300"/>
            </a:xfrm>
            <a:prstGeom prst="rect">
              <a:avLst/>
            </a:prstGeom>
          </p:spPr>
          <p:txBody>
            <a:bodyPr lIns="50800" tIns="50800" rIns="50800" bIns="50800" rtlCol="0" anchor="ctr"/>
            <a:lstStyle/>
            <a:p>
              <a:pPr algn="ctr">
                <a:lnSpc>
                  <a:spcPts val="2849"/>
                </a:lnSpc>
              </a:pPr>
              <a:endParaRPr/>
            </a:p>
          </p:txBody>
        </p:sp>
      </p:grpSp>
      <p:grpSp>
        <p:nvGrpSpPr>
          <p:cNvPr id="10" name="Group 10"/>
          <p:cNvGrpSpPr/>
          <p:nvPr/>
        </p:nvGrpSpPr>
        <p:grpSpPr>
          <a:xfrm>
            <a:off x="6371800" y="1679806"/>
            <a:ext cx="5544400" cy="3638513"/>
            <a:chOff x="0" y="0"/>
            <a:chExt cx="812800" cy="533400"/>
          </a:xfrm>
        </p:grpSpPr>
        <p:sp>
          <p:nvSpPr>
            <p:cNvPr id="11" name="Freeform 11"/>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12" name="TextBox 12"/>
            <p:cNvSpPr txBox="1"/>
            <p:nvPr/>
          </p:nvSpPr>
          <p:spPr>
            <a:xfrm>
              <a:off x="38100" y="88900"/>
              <a:ext cx="736600" cy="368300"/>
            </a:xfrm>
            <a:prstGeom prst="rect">
              <a:avLst/>
            </a:prstGeom>
          </p:spPr>
          <p:txBody>
            <a:bodyPr lIns="50800" tIns="50800" rIns="50800" bIns="50800" rtlCol="0" anchor="ctr"/>
            <a:lstStyle/>
            <a:p>
              <a:pPr algn="ctr">
                <a:lnSpc>
                  <a:spcPts val="2849"/>
                </a:lnSpc>
              </a:pPr>
              <a:endParaRPr/>
            </a:p>
          </p:txBody>
        </p:sp>
      </p:grpSp>
      <p:grpSp>
        <p:nvGrpSpPr>
          <p:cNvPr id="13" name="Group 13"/>
          <p:cNvGrpSpPr/>
          <p:nvPr/>
        </p:nvGrpSpPr>
        <p:grpSpPr>
          <a:xfrm>
            <a:off x="10585678" y="6092190"/>
            <a:ext cx="5544400" cy="3638513"/>
            <a:chOff x="0" y="0"/>
            <a:chExt cx="812800" cy="533400"/>
          </a:xfrm>
        </p:grpSpPr>
        <p:sp>
          <p:nvSpPr>
            <p:cNvPr id="14" name="Freeform 14"/>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15" name="TextBox 15"/>
            <p:cNvSpPr txBox="1"/>
            <p:nvPr/>
          </p:nvSpPr>
          <p:spPr>
            <a:xfrm>
              <a:off x="38100" y="88900"/>
              <a:ext cx="736600" cy="368300"/>
            </a:xfrm>
            <a:prstGeom prst="rect">
              <a:avLst/>
            </a:prstGeom>
          </p:spPr>
          <p:txBody>
            <a:bodyPr lIns="50800" tIns="50800" rIns="50800" bIns="50800" rtlCol="0" anchor="ctr"/>
            <a:lstStyle/>
            <a:p>
              <a:pPr algn="ctr">
                <a:lnSpc>
                  <a:spcPts val="2849"/>
                </a:lnSpc>
              </a:pPr>
              <a:endParaRPr/>
            </a:p>
          </p:txBody>
        </p:sp>
      </p:grpSp>
      <p:sp>
        <p:nvSpPr>
          <p:cNvPr id="16" name="TextBox 16"/>
          <p:cNvSpPr txBox="1"/>
          <p:nvPr/>
        </p:nvSpPr>
        <p:spPr>
          <a:xfrm>
            <a:off x="4890949" y="537527"/>
            <a:ext cx="8643417" cy="553678"/>
          </a:xfrm>
          <a:prstGeom prst="rect">
            <a:avLst/>
          </a:prstGeom>
        </p:spPr>
        <p:txBody>
          <a:bodyPr wrap="square" lIns="0" tIns="0" rIns="0" bIns="0" rtlCol="0" anchor="t">
            <a:spAutoFit/>
          </a:bodyPr>
          <a:lstStyle/>
          <a:p>
            <a:pPr marL="0" lvl="0" indent="0" algn="ctr">
              <a:lnSpc>
                <a:spcPts val="4320"/>
              </a:lnSpc>
              <a:spcBef>
                <a:spcPct val="0"/>
              </a:spcBef>
            </a:pPr>
            <a:r>
              <a:rPr lang="en-US" sz="4800" b="1" spc="359" dirty="0">
                <a:latin typeface="Arimo Bold"/>
                <a:ea typeface="Arimo Bold"/>
                <a:cs typeface="Arimo Bold"/>
                <a:sym typeface="Arimo Bold"/>
              </a:rPr>
              <a:t>WHERE CAN I WORK?</a:t>
            </a:r>
          </a:p>
        </p:txBody>
      </p:sp>
      <p:sp>
        <p:nvSpPr>
          <p:cNvPr id="17" name="TextBox 17"/>
          <p:cNvSpPr txBox="1"/>
          <p:nvPr/>
        </p:nvSpPr>
        <p:spPr>
          <a:xfrm>
            <a:off x="13167792" y="866738"/>
            <a:ext cx="4470339" cy="3257550"/>
          </a:xfrm>
          <a:prstGeom prst="rect">
            <a:avLst/>
          </a:prstGeom>
        </p:spPr>
        <p:txBody>
          <a:bodyPr lIns="0" tIns="0" rIns="0" bIns="0" rtlCol="0" anchor="t">
            <a:spAutoFit/>
          </a:bodyPr>
          <a:lstStyle/>
          <a:p>
            <a:pPr marL="0" lvl="0" indent="0" algn="ctr">
              <a:lnSpc>
                <a:spcPts val="2675"/>
              </a:lnSpc>
            </a:pPr>
            <a:r>
              <a:rPr lang="en-US" sz="2229" b="1" u="none" strike="noStrike">
                <a:solidFill>
                  <a:srgbClr val="FFFFFF"/>
                </a:solidFill>
                <a:latin typeface="Noto Sans Bold"/>
                <a:ea typeface="Noto Sans Bold"/>
                <a:cs typeface="Noto Sans Bold"/>
                <a:sym typeface="Noto Sans Bold"/>
              </a:rPr>
              <a:t>Global Employers</a:t>
            </a:r>
          </a:p>
          <a:p>
            <a:pPr marL="0" lvl="0" indent="0" algn="ctr">
              <a:lnSpc>
                <a:spcPts val="2675"/>
              </a:lnSpc>
            </a:pPr>
            <a:r>
              <a:rPr lang="en-US" sz="2229" b="1" u="none" strike="noStrike">
                <a:solidFill>
                  <a:srgbClr val="FFFFFF"/>
                </a:solidFill>
                <a:latin typeface="Noto Sans Bold"/>
                <a:ea typeface="Noto Sans Bold"/>
                <a:cs typeface="Noto Sans Bold"/>
                <a:sym typeface="Noto Sans Bold"/>
              </a:rPr>
              <a:t>Offering Career Pathways</a:t>
            </a:r>
          </a:p>
          <a:p>
            <a:pPr marL="0" lvl="0" indent="0" algn="ctr">
              <a:lnSpc>
                <a:spcPts val="2603"/>
              </a:lnSpc>
            </a:pPr>
            <a:endParaRPr lang="en-US" sz="2229" b="1" u="none" strike="noStrike">
              <a:solidFill>
                <a:srgbClr val="FFFFFF"/>
              </a:solidFill>
              <a:latin typeface="Noto Sans Bold"/>
              <a:ea typeface="Noto Sans Bold"/>
              <a:cs typeface="Noto Sans Bold"/>
              <a:sym typeface="Noto Sans Bold"/>
            </a:endParaRPr>
          </a:p>
          <a:p>
            <a:pPr marL="0" lvl="0" indent="0" algn="ctr">
              <a:lnSpc>
                <a:spcPts val="2603"/>
              </a:lnSpc>
            </a:pPr>
            <a:r>
              <a:rPr lang="en-US" sz="2169" u="none" strike="noStrike">
                <a:solidFill>
                  <a:srgbClr val="FFFFFF"/>
                </a:solidFill>
                <a:latin typeface="Noto Sans"/>
                <a:ea typeface="Noto Sans"/>
                <a:cs typeface="Noto Sans"/>
                <a:sym typeface="Noto Sans"/>
              </a:rPr>
              <a:t>Work with international brands like Crown, Hilton, Accor, </a:t>
            </a:r>
          </a:p>
          <a:p>
            <a:pPr marL="0" lvl="0" indent="0" algn="ctr">
              <a:lnSpc>
                <a:spcPts val="2603"/>
              </a:lnSpc>
            </a:pPr>
            <a:r>
              <a:rPr lang="en-US" sz="2169" u="none" strike="noStrike">
                <a:solidFill>
                  <a:srgbClr val="FFFFFF"/>
                </a:solidFill>
                <a:latin typeface="Noto Sans"/>
                <a:ea typeface="Noto Sans"/>
                <a:cs typeface="Noto Sans"/>
                <a:sym typeface="Noto Sans"/>
              </a:rPr>
              <a:t>Ritz-Carlton, and Marriott International, </a:t>
            </a:r>
          </a:p>
          <a:p>
            <a:pPr marL="0" lvl="0" indent="0" algn="ctr">
              <a:lnSpc>
                <a:spcPts val="2603"/>
              </a:lnSpc>
            </a:pPr>
            <a:r>
              <a:rPr lang="en-US" sz="2169" u="none" strike="noStrike">
                <a:solidFill>
                  <a:srgbClr val="FFFFFF"/>
                </a:solidFill>
                <a:latin typeface="Noto Sans"/>
                <a:ea typeface="Noto Sans"/>
                <a:cs typeface="Noto Sans"/>
                <a:sym typeface="Noto Sans"/>
              </a:rPr>
              <a:t>offering opportunities to grow and travel.</a:t>
            </a:r>
          </a:p>
          <a:p>
            <a:pPr marL="0" lvl="0" indent="0" algn="ctr">
              <a:lnSpc>
                <a:spcPts val="2603"/>
              </a:lnSpc>
            </a:pPr>
            <a:endParaRPr lang="en-US" sz="2169" u="none" strike="noStrike">
              <a:solidFill>
                <a:srgbClr val="FFFFFF"/>
              </a:solidFill>
              <a:latin typeface="Noto Sans"/>
              <a:ea typeface="Noto Sans"/>
              <a:cs typeface="Noto Sans"/>
              <a:sym typeface="Noto Sans"/>
            </a:endParaRPr>
          </a:p>
        </p:txBody>
      </p:sp>
      <p:sp>
        <p:nvSpPr>
          <p:cNvPr id="18" name="TextBox 18"/>
          <p:cNvSpPr txBox="1"/>
          <p:nvPr/>
        </p:nvSpPr>
        <p:spPr>
          <a:xfrm>
            <a:off x="6974808" y="2644745"/>
            <a:ext cx="4706200" cy="2043605"/>
          </a:xfrm>
          <a:prstGeom prst="rect">
            <a:avLst/>
          </a:prstGeom>
        </p:spPr>
        <p:txBody>
          <a:bodyPr lIns="0" tIns="0" rIns="0" bIns="0" rtlCol="0" anchor="t">
            <a:spAutoFit/>
          </a:bodyPr>
          <a:lstStyle/>
          <a:p>
            <a:pPr algn="ctr">
              <a:lnSpc>
                <a:spcPts val="3077"/>
              </a:lnSpc>
            </a:pPr>
            <a:r>
              <a:rPr lang="en-US" sz="2229" b="1">
                <a:solidFill>
                  <a:srgbClr val="FFFFFF"/>
                </a:solidFill>
                <a:latin typeface="Noto Sans Bold"/>
                <a:ea typeface="Noto Sans Bold"/>
                <a:cs typeface="Noto Sans Bold"/>
                <a:sym typeface="Noto Sans Bold"/>
              </a:rPr>
              <a:t>Western Australian Employers</a:t>
            </a:r>
          </a:p>
          <a:p>
            <a:pPr algn="ctr">
              <a:lnSpc>
                <a:spcPts val="1207"/>
              </a:lnSpc>
            </a:pPr>
            <a:endParaRPr lang="en-US" sz="2229" b="1">
              <a:solidFill>
                <a:srgbClr val="FFFFFF"/>
              </a:solidFill>
              <a:latin typeface="Noto Sans Bold"/>
              <a:ea typeface="Noto Sans Bold"/>
              <a:cs typeface="Noto Sans Bold"/>
              <a:sym typeface="Noto Sans Bold"/>
            </a:endParaRPr>
          </a:p>
          <a:p>
            <a:pPr algn="ctr">
              <a:lnSpc>
                <a:spcPts val="3001"/>
              </a:lnSpc>
            </a:pPr>
            <a:r>
              <a:rPr lang="en-US" sz="2174">
                <a:solidFill>
                  <a:srgbClr val="FFFFFF"/>
                </a:solidFill>
                <a:latin typeface="Noto Sans"/>
                <a:ea typeface="Noto Sans"/>
                <a:cs typeface="Noto Sans"/>
                <a:sym typeface="Noto Sans"/>
              </a:rPr>
              <a:t>Build your career with places such as Rottnest Island resorts, RAC, Prendiville Group, and </a:t>
            </a:r>
          </a:p>
          <a:p>
            <a:pPr algn="ctr">
              <a:lnSpc>
                <a:spcPts val="3001"/>
              </a:lnSpc>
            </a:pPr>
            <a:r>
              <a:rPr lang="en-US" sz="2174">
                <a:solidFill>
                  <a:srgbClr val="FFFFFF"/>
                </a:solidFill>
                <a:latin typeface="Noto Sans"/>
                <a:ea typeface="Noto Sans"/>
                <a:cs typeface="Noto Sans"/>
                <a:sym typeface="Noto Sans"/>
              </a:rPr>
              <a:t>AHA WA venue members.</a:t>
            </a:r>
          </a:p>
        </p:txBody>
      </p:sp>
      <p:sp>
        <p:nvSpPr>
          <p:cNvPr id="19" name="TextBox 19"/>
          <p:cNvSpPr txBox="1"/>
          <p:nvPr/>
        </p:nvSpPr>
        <p:spPr>
          <a:xfrm>
            <a:off x="3453428" y="6937569"/>
            <a:ext cx="4615038" cy="2013712"/>
          </a:xfrm>
          <a:prstGeom prst="rect">
            <a:avLst/>
          </a:prstGeom>
        </p:spPr>
        <p:txBody>
          <a:bodyPr lIns="0" tIns="0" rIns="0" bIns="0" rtlCol="0" anchor="t">
            <a:spAutoFit/>
          </a:bodyPr>
          <a:lstStyle/>
          <a:p>
            <a:pPr marL="0" lvl="0" indent="0" algn="ctr">
              <a:lnSpc>
                <a:spcPts val="3077"/>
              </a:lnSpc>
            </a:pPr>
            <a:r>
              <a:rPr lang="en-US" sz="2229" b="1" u="none" strike="noStrike">
                <a:solidFill>
                  <a:srgbClr val="FFFFFF"/>
                </a:solidFill>
                <a:latin typeface="Noto Sans Bold"/>
                <a:ea typeface="Noto Sans Bold"/>
                <a:cs typeface="Noto Sans Bold"/>
                <a:sym typeface="Noto Sans Bold"/>
              </a:rPr>
              <a:t>Local Businesses &amp; Attractions</a:t>
            </a:r>
          </a:p>
          <a:p>
            <a:pPr marL="0" lvl="0" indent="0" algn="ctr">
              <a:lnSpc>
                <a:spcPts val="1069"/>
              </a:lnSpc>
            </a:pPr>
            <a:endParaRPr lang="en-US" sz="2229" b="1" u="none" strike="noStrike">
              <a:solidFill>
                <a:srgbClr val="FFFFFF"/>
              </a:solidFill>
              <a:latin typeface="Noto Sans Bold"/>
              <a:ea typeface="Noto Sans Bold"/>
              <a:cs typeface="Noto Sans Bold"/>
              <a:sym typeface="Noto Sans Bold"/>
            </a:endParaRPr>
          </a:p>
          <a:p>
            <a:pPr marL="0" lvl="0" indent="0" algn="ctr">
              <a:lnSpc>
                <a:spcPts val="3001"/>
              </a:lnSpc>
            </a:pPr>
            <a:r>
              <a:rPr lang="en-US" sz="2174" u="none" strike="noStrike">
                <a:solidFill>
                  <a:srgbClr val="FFFFFF"/>
                </a:solidFill>
                <a:latin typeface="Noto Sans"/>
                <a:ea typeface="Noto Sans"/>
                <a:cs typeface="Noto Sans"/>
                <a:sym typeface="Noto Sans"/>
              </a:rPr>
              <a:t>Start close to home with cafés, restaurants, tour operators, hotels, and WA state attractions in your own community.</a:t>
            </a:r>
          </a:p>
        </p:txBody>
      </p:sp>
      <p:sp>
        <p:nvSpPr>
          <p:cNvPr id="20" name="TextBox 20"/>
          <p:cNvSpPr txBox="1"/>
          <p:nvPr/>
        </p:nvSpPr>
        <p:spPr>
          <a:xfrm>
            <a:off x="11445554" y="6812365"/>
            <a:ext cx="4069579" cy="2432550"/>
          </a:xfrm>
          <a:prstGeom prst="rect">
            <a:avLst/>
          </a:prstGeom>
        </p:spPr>
        <p:txBody>
          <a:bodyPr lIns="0" tIns="0" rIns="0" bIns="0" rtlCol="0" anchor="t">
            <a:spAutoFit/>
          </a:bodyPr>
          <a:lstStyle/>
          <a:p>
            <a:pPr marL="0" lvl="0" indent="0" algn="ctr">
              <a:lnSpc>
                <a:spcPts val="3077"/>
              </a:lnSpc>
            </a:pPr>
            <a:r>
              <a:rPr lang="en-US" sz="2229" b="1" u="none" strike="noStrike">
                <a:solidFill>
                  <a:srgbClr val="FFFFFF"/>
                </a:solidFill>
                <a:latin typeface="Noto Sans Bold"/>
                <a:ea typeface="Noto Sans Bold"/>
                <a:cs typeface="Noto Sans Bold"/>
                <a:sym typeface="Noto Sans Bold"/>
              </a:rPr>
              <a:t>Apprenticeships &amp;</a:t>
            </a:r>
          </a:p>
          <a:p>
            <a:pPr marL="0" lvl="0" indent="0" algn="ctr">
              <a:lnSpc>
                <a:spcPts val="3077"/>
              </a:lnSpc>
            </a:pPr>
            <a:r>
              <a:rPr lang="en-US" sz="2229" b="1" u="none" strike="noStrike">
                <a:solidFill>
                  <a:srgbClr val="FFFFFF"/>
                </a:solidFill>
                <a:latin typeface="Noto Sans Bold"/>
                <a:ea typeface="Noto Sans Bold"/>
                <a:cs typeface="Noto Sans Bold"/>
                <a:sym typeface="Noto Sans Bold"/>
              </a:rPr>
              <a:t> Paid Training</a:t>
            </a:r>
          </a:p>
          <a:p>
            <a:pPr marL="0" lvl="0" indent="0" algn="ctr">
              <a:lnSpc>
                <a:spcPts val="1207"/>
              </a:lnSpc>
            </a:pPr>
            <a:endParaRPr lang="en-US" sz="2229" b="1" u="none" strike="noStrike">
              <a:solidFill>
                <a:srgbClr val="FFFFFF"/>
              </a:solidFill>
              <a:latin typeface="Noto Sans Bold"/>
              <a:ea typeface="Noto Sans Bold"/>
              <a:cs typeface="Noto Sans Bold"/>
              <a:sym typeface="Noto Sans Bold"/>
            </a:endParaRPr>
          </a:p>
          <a:p>
            <a:pPr marL="0" lvl="0" indent="0" algn="ctr">
              <a:lnSpc>
                <a:spcPts val="3001"/>
              </a:lnSpc>
            </a:pPr>
            <a:r>
              <a:rPr lang="en-US" sz="2174" u="none" strike="noStrike">
                <a:solidFill>
                  <a:srgbClr val="FFFFFF"/>
                </a:solidFill>
                <a:latin typeface="Noto Sans"/>
                <a:ea typeface="Noto Sans"/>
                <a:cs typeface="Noto Sans"/>
                <a:sym typeface="Noto Sans"/>
              </a:rPr>
              <a:t>Earn while you learn through school apprenticeships, traineeships, and on-the-job training.</a:t>
            </a:r>
          </a:p>
        </p:txBody>
      </p:sp>
      <p:grpSp>
        <p:nvGrpSpPr>
          <p:cNvPr id="21" name="Group 21"/>
          <p:cNvGrpSpPr/>
          <p:nvPr/>
        </p:nvGrpSpPr>
        <p:grpSpPr>
          <a:xfrm>
            <a:off x="216547" y="485775"/>
            <a:ext cx="5544400" cy="3638513"/>
            <a:chOff x="0" y="0"/>
            <a:chExt cx="812800" cy="533400"/>
          </a:xfrm>
        </p:grpSpPr>
        <p:sp>
          <p:nvSpPr>
            <p:cNvPr id="22" name="Freeform 22"/>
            <p:cNvSpPr/>
            <p:nvPr/>
          </p:nvSpPr>
          <p:spPr>
            <a:xfrm>
              <a:off x="0" y="0"/>
              <a:ext cx="812800" cy="533400"/>
            </a:xfrm>
            <a:custGeom>
              <a:avLst/>
              <a:gdLst/>
              <a:ahLst/>
              <a:cxnLst/>
              <a:rect l="l" t="t" r="r" b="b"/>
              <a:pathLst>
                <a:path w="812800" h="533400">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E5459"/>
            </a:solidFill>
          </p:spPr>
          <p:txBody>
            <a:bodyPr/>
            <a:lstStyle/>
            <a:p>
              <a:endParaRPr lang="en-AU"/>
            </a:p>
          </p:txBody>
        </p:sp>
        <p:sp>
          <p:nvSpPr>
            <p:cNvPr id="23" name="TextBox 23"/>
            <p:cNvSpPr txBox="1"/>
            <p:nvPr/>
          </p:nvSpPr>
          <p:spPr>
            <a:xfrm>
              <a:off x="38100" y="88900"/>
              <a:ext cx="736600" cy="368300"/>
            </a:xfrm>
            <a:prstGeom prst="rect">
              <a:avLst/>
            </a:prstGeom>
          </p:spPr>
          <p:txBody>
            <a:bodyPr lIns="50800" tIns="50800" rIns="50800" bIns="50800" rtlCol="0" anchor="ctr"/>
            <a:lstStyle/>
            <a:p>
              <a:pPr algn="ctr">
                <a:lnSpc>
                  <a:spcPts val="2849"/>
                </a:lnSpc>
              </a:pPr>
              <a:endParaRPr/>
            </a:p>
          </p:txBody>
        </p:sp>
      </p:grpSp>
      <p:sp>
        <p:nvSpPr>
          <p:cNvPr id="24" name="TextBox 24"/>
          <p:cNvSpPr txBox="1"/>
          <p:nvPr/>
        </p:nvSpPr>
        <p:spPr>
          <a:xfrm>
            <a:off x="878270" y="1495425"/>
            <a:ext cx="4609754" cy="2045175"/>
          </a:xfrm>
          <a:prstGeom prst="rect">
            <a:avLst/>
          </a:prstGeom>
        </p:spPr>
        <p:txBody>
          <a:bodyPr lIns="0" tIns="0" rIns="0" bIns="0" rtlCol="0" anchor="t">
            <a:spAutoFit/>
          </a:bodyPr>
          <a:lstStyle/>
          <a:p>
            <a:pPr marL="0" lvl="0" indent="0" algn="ctr">
              <a:lnSpc>
                <a:spcPts val="3081"/>
              </a:lnSpc>
            </a:pPr>
            <a:r>
              <a:rPr lang="en-US" sz="2232" b="1" u="none" strike="noStrike">
                <a:solidFill>
                  <a:srgbClr val="FFFFFF"/>
                </a:solidFill>
                <a:latin typeface="Noto Sans Bold"/>
                <a:ea typeface="Noto Sans Bold"/>
                <a:cs typeface="Noto Sans Bold"/>
                <a:sym typeface="Noto Sans Bold"/>
              </a:rPr>
              <a:t>Travel &amp; Work Opportunities </a:t>
            </a:r>
          </a:p>
          <a:p>
            <a:pPr marL="0" lvl="0" indent="0" algn="ctr">
              <a:lnSpc>
                <a:spcPts val="1425"/>
              </a:lnSpc>
            </a:pPr>
            <a:endParaRPr lang="en-US" sz="2232" b="1" u="none" strike="noStrike">
              <a:solidFill>
                <a:srgbClr val="FFFFFF"/>
              </a:solidFill>
              <a:latin typeface="Noto Sans Bold"/>
              <a:ea typeface="Noto Sans Bold"/>
              <a:cs typeface="Noto Sans Bold"/>
              <a:sym typeface="Noto Sans Bold"/>
            </a:endParaRPr>
          </a:p>
          <a:p>
            <a:pPr marL="0" lvl="0" indent="0" algn="ctr">
              <a:lnSpc>
                <a:spcPts val="2994"/>
              </a:lnSpc>
            </a:pPr>
            <a:r>
              <a:rPr lang="en-US" sz="2169" u="none" strike="noStrike">
                <a:solidFill>
                  <a:srgbClr val="FFFFFF"/>
                </a:solidFill>
                <a:latin typeface="Noto Sans"/>
                <a:ea typeface="Noto Sans"/>
                <a:cs typeface="Noto Sans"/>
                <a:sym typeface="Noto Sans"/>
              </a:rPr>
              <a:t>Work across Western Australia and overseas in resorts, cruise ships, airlines, events and seasonal destinations.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4933</Words>
  <Application>Microsoft Office PowerPoint</Application>
  <PresentationFormat>Custom</PresentationFormat>
  <Paragraphs>681</Paragraphs>
  <Slides>41</Slides>
  <Notes>21</Notes>
  <HiddenSlides>0</HiddenSlides>
  <MMClips>8</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2025-26 School Presentation teacher.pptx</dc:title>
  <dc:creator>ally</dc:creator>
  <cp:lastModifiedBy>Ally Simes</cp:lastModifiedBy>
  <cp:revision>7</cp:revision>
  <dcterms:created xsi:type="dcterms:W3CDTF">2006-08-16T00:00:00Z</dcterms:created>
  <dcterms:modified xsi:type="dcterms:W3CDTF">2026-03-11T02:00:44Z</dcterms:modified>
  <dc:identifier>DAG-1V8wLDU</dc:identifier>
</cp:coreProperties>
</file>